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8" r:id="rId3"/>
    <p:sldId id="259" r:id="rId4"/>
    <p:sldId id="260" r:id="rId5"/>
    <p:sldId id="261" r:id="rId6"/>
    <p:sldId id="272" r:id="rId7"/>
    <p:sldId id="262" r:id="rId8"/>
    <p:sldId id="263" r:id="rId9"/>
    <p:sldId id="267" r:id="rId10"/>
    <p:sldId id="264" r:id="rId11"/>
    <p:sldId id="265" r:id="rId12"/>
    <p:sldId id="268" r:id="rId13"/>
    <p:sldId id="269" r:id="rId14"/>
    <p:sldId id="270" r:id="rId15"/>
    <p:sldId id="271" r:id="rId16"/>
    <p:sldId id="26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1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864FE34-DFB7-45A6-8053-1EAF97CC6AA7}" type="datetimeFigureOut">
              <a:rPr lang="ru-RU" smtClean="0"/>
              <a:t>26.07.2023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ED152CF-F9C1-4B5F-B016-C7DC81F92188}" type="slidenum">
              <a:rPr lang="ru-RU" smtClean="0"/>
              <a:t>‹#›</a:t>
            </a:fld>
            <a:endParaRPr lang="ru-RU"/>
          </a:p>
        </p:txBody>
      </p:sp>
    </p:spTree>
    <p:extLst>
      <p:ext uri="{BB962C8B-B14F-4D97-AF65-F5344CB8AC3E}">
        <p14:creationId xmlns:p14="http://schemas.microsoft.com/office/powerpoint/2010/main" val="116799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864FE34-DFB7-45A6-8053-1EAF97CC6AA7}" type="datetimeFigureOut">
              <a:rPr lang="ru-RU" smtClean="0"/>
              <a:t>26.07.2023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ED152CF-F9C1-4B5F-B016-C7DC81F92188}" type="slidenum">
              <a:rPr lang="ru-RU" smtClean="0"/>
              <a:t>‹#›</a:t>
            </a:fld>
            <a:endParaRPr lang="ru-RU"/>
          </a:p>
        </p:txBody>
      </p:sp>
    </p:spTree>
    <p:extLst>
      <p:ext uri="{BB962C8B-B14F-4D97-AF65-F5344CB8AC3E}">
        <p14:creationId xmlns:p14="http://schemas.microsoft.com/office/powerpoint/2010/main" val="2854501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864FE34-DFB7-45A6-8053-1EAF97CC6AA7}" type="datetimeFigureOut">
              <a:rPr lang="ru-RU" smtClean="0"/>
              <a:t>26.07.2023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ED152CF-F9C1-4B5F-B016-C7DC81F92188}"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133744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864FE34-DFB7-45A6-8053-1EAF97CC6AA7}" type="datetimeFigureOut">
              <a:rPr lang="ru-RU" smtClean="0"/>
              <a:t>26.07.2023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ED152CF-F9C1-4B5F-B016-C7DC81F92188}" type="slidenum">
              <a:rPr lang="ru-RU" smtClean="0"/>
              <a:t>‹#›</a:t>
            </a:fld>
            <a:endParaRPr lang="ru-RU"/>
          </a:p>
        </p:txBody>
      </p:sp>
    </p:spTree>
    <p:extLst>
      <p:ext uri="{BB962C8B-B14F-4D97-AF65-F5344CB8AC3E}">
        <p14:creationId xmlns:p14="http://schemas.microsoft.com/office/powerpoint/2010/main" val="24071210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864FE34-DFB7-45A6-8053-1EAF97CC6AA7}" type="datetimeFigureOut">
              <a:rPr lang="ru-RU" smtClean="0"/>
              <a:t>26.07.2023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ED152CF-F9C1-4B5F-B016-C7DC81F92188}"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191706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864FE34-DFB7-45A6-8053-1EAF97CC6AA7}" type="datetimeFigureOut">
              <a:rPr lang="ru-RU" smtClean="0"/>
              <a:t>26.07.2023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ED152CF-F9C1-4B5F-B016-C7DC81F92188}" type="slidenum">
              <a:rPr lang="ru-RU" smtClean="0"/>
              <a:t>‹#›</a:t>
            </a:fld>
            <a:endParaRPr lang="ru-RU"/>
          </a:p>
        </p:txBody>
      </p:sp>
    </p:spTree>
    <p:extLst>
      <p:ext uri="{BB962C8B-B14F-4D97-AF65-F5344CB8AC3E}">
        <p14:creationId xmlns:p14="http://schemas.microsoft.com/office/powerpoint/2010/main" val="2506043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864FE34-DFB7-45A6-8053-1EAF97CC6AA7}" type="datetimeFigureOut">
              <a:rPr lang="ru-RU" smtClean="0"/>
              <a:t>26.07.2023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ED152CF-F9C1-4B5F-B016-C7DC81F92188}" type="slidenum">
              <a:rPr lang="ru-RU" smtClean="0"/>
              <a:t>‹#›</a:t>
            </a:fld>
            <a:endParaRPr lang="ru-RU"/>
          </a:p>
        </p:txBody>
      </p:sp>
    </p:spTree>
    <p:extLst>
      <p:ext uri="{BB962C8B-B14F-4D97-AF65-F5344CB8AC3E}">
        <p14:creationId xmlns:p14="http://schemas.microsoft.com/office/powerpoint/2010/main" val="36333194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864FE34-DFB7-45A6-8053-1EAF97CC6AA7}" type="datetimeFigureOut">
              <a:rPr lang="ru-RU" smtClean="0"/>
              <a:t>26.07.2023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ED152CF-F9C1-4B5F-B016-C7DC81F92188}" type="slidenum">
              <a:rPr lang="ru-RU" smtClean="0"/>
              <a:t>‹#›</a:t>
            </a:fld>
            <a:endParaRPr lang="ru-RU"/>
          </a:p>
        </p:txBody>
      </p:sp>
    </p:spTree>
    <p:extLst>
      <p:ext uri="{BB962C8B-B14F-4D97-AF65-F5344CB8AC3E}">
        <p14:creationId xmlns:p14="http://schemas.microsoft.com/office/powerpoint/2010/main" val="2630566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864FE34-DFB7-45A6-8053-1EAF97CC6AA7}" type="datetimeFigureOut">
              <a:rPr lang="ru-RU" smtClean="0"/>
              <a:t>26.07.2023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ED152CF-F9C1-4B5F-B016-C7DC81F92188}" type="slidenum">
              <a:rPr lang="ru-RU" smtClean="0"/>
              <a:t>‹#›</a:t>
            </a:fld>
            <a:endParaRPr lang="ru-RU"/>
          </a:p>
        </p:txBody>
      </p:sp>
    </p:spTree>
    <p:extLst>
      <p:ext uri="{BB962C8B-B14F-4D97-AF65-F5344CB8AC3E}">
        <p14:creationId xmlns:p14="http://schemas.microsoft.com/office/powerpoint/2010/main" val="4207572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864FE34-DFB7-45A6-8053-1EAF97CC6AA7}" type="datetimeFigureOut">
              <a:rPr lang="ru-RU" smtClean="0"/>
              <a:t>26.07.2023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ED152CF-F9C1-4B5F-B016-C7DC81F92188}" type="slidenum">
              <a:rPr lang="ru-RU" smtClean="0"/>
              <a:t>‹#›</a:t>
            </a:fld>
            <a:endParaRPr lang="ru-RU"/>
          </a:p>
        </p:txBody>
      </p:sp>
    </p:spTree>
    <p:extLst>
      <p:ext uri="{BB962C8B-B14F-4D97-AF65-F5344CB8AC3E}">
        <p14:creationId xmlns:p14="http://schemas.microsoft.com/office/powerpoint/2010/main" val="765195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864FE34-DFB7-45A6-8053-1EAF97CC6AA7}" type="datetimeFigureOut">
              <a:rPr lang="ru-RU" smtClean="0"/>
              <a:t>26.07.2023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ED152CF-F9C1-4B5F-B016-C7DC81F92188}" type="slidenum">
              <a:rPr lang="ru-RU" smtClean="0"/>
              <a:t>‹#›</a:t>
            </a:fld>
            <a:endParaRPr lang="ru-RU"/>
          </a:p>
        </p:txBody>
      </p:sp>
    </p:spTree>
    <p:extLst>
      <p:ext uri="{BB962C8B-B14F-4D97-AF65-F5344CB8AC3E}">
        <p14:creationId xmlns:p14="http://schemas.microsoft.com/office/powerpoint/2010/main" val="2100297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864FE34-DFB7-45A6-8053-1EAF97CC6AA7}" type="datetimeFigureOut">
              <a:rPr lang="ru-RU" smtClean="0"/>
              <a:t>26.07.2023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ED152CF-F9C1-4B5F-B016-C7DC81F92188}" type="slidenum">
              <a:rPr lang="ru-RU" smtClean="0"/>
              <a:t>‹#›</a:t>
            </a:fld>
            <a:endParaRPr lang="ru-RU"/>
          </a:p>
        </p:txBody>
      </p:sp>
    </p:spTree>
    <p:extLst>
      <p:ext uri="{BB962C8B-B14F-4D97-AF65-F5344CB8AC3E}">
        <p14:creationId xmlns:p14="http://schemas.microsoft.com/office/powerpoint/2010/main" val="1301501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864FE34-DFB7-45A6-8053-1EAF97CC6AA7}" type="datetimeFigureOut">
              <a:rPr lang="ru-RU" smtClean="0"/>
              <a:t>26.07.2023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ED152CF-F9C1-4B5F-B016-C7DC81F92188}" type="slidenum">
              <a:rPr lang="ru-RU" smtClean="0"/>
              <a:t>‹#›</a:t>
            </a:fld>
            <a:endParaRPr lang="ru-RU"/>
          </a:p>
        </p:txBody>
      </p:sp>
    </p:spTree>
    <p:extLst>
      <p:ext uri="{BB962C8B-B14F-4D97-AF65-F5344CB8AC3E}">
        <p14:creationId xmlns:p14="http://schemas.microsoft.com/office/powerpoint/2010/main" val="1689333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64FE34-DFB7-45A6-8053-1EAF97CC6AA7}" type="datetimeFigureOut">
              <a:rPr lang="ru-RU" smtClean="0"/>
              <a:t>26.07.2023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ED152CF-F9C1-4B5F-B016-C7DC81F92188}" type="slidenum">
              <a:rPr lang="ru-RU" smtClean="0"/>
              <a:t>‹#›</a:t>
            </a:fld>
            <a:endParaRPr lang="ru-RU"/>
          </a:p>
        </p:txBody>
      </p:sp>
    </p:spTree>
    <p:extLst>
      <p:ext uri="{BB962C8B-B14F-4D97-AF65-F5344CB8AC3E}">
        <p14:creationId xmlns:p14="http://schemas.microsoft.com/office/powerpoint/2010/main" val="2425241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A864FE34-DFB7-45A6-8053-1EAF97CC6AA7}" type="datetimeFigureOut">
              <a:rPr lang="ru-RU" smtClean="0"/>
              <a:t>26.07.2023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ED152CF-F9C1-4B5F-B016-C7DC81F92188}" type="slidenum">
              <a:rPr lang="ru-RU" smtClean="0"/>
              <a:t>‹#›</a:t>
            </a:fld>
            <a:endParaRPr lang="ru-RU"/>
          </a:p>
        </p:txBody>
      </p:sp>
    </p:spTree>
    <p:extLst>
      <p:ext uri="{BB962C8B-B14F-4D97-AF65-F5344CB8AC3E}">
        <p14:creationId xmlns:p14="http://schemas.microsoft.com/office/powerpoint/2010/main" val="2051442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ED152CF-F9C1-4B5F-B016-C7DC81F92188}" type="slidenum">
              <a:rPr lang="ru-RU" smtClean="0"/>
              <a:t>‹#›</a:t>
            </a:fld>
            <a:endParaRPr lang="ru-RU"/>
          </a:p>
        </p:txBody>
      </p:sp>
      <p:sp>
        <p:nvSpPr>
          <p:cNvPr id="5" name="Date Placeholder 4"/>
          <p:cNvSpPr>
            <a:spLocks noGrp="1"/>
          </p:cNvSpPr>
          <p:nvPr>
            <p:ph type="dt" sz="half" idx="10"/>
          </p:nvPr>
        </p:nvSpPr>
        <p:spPr/>
        <p:txBody>
          <a:bodyPr/>
          <a:lstStyle/>
          <a:p>
            <a:fld id="{A864FE34-DFB7-45A6-8053-1EAF97CC6AA7}" type="datetimeFigureOut">
              <a:rPr lang="ru-RU" smtClean="0"/>
              <a:t>26.07.2023</a:t>
            </a:fld>
            <a:endParaRPr lang="ru-RU"/>
          </a:p>
        </p:txBody>
      </p:sp>
    </p:spTree>
    <p:extLst>
      <p:ext uri="{BB962C8B-B14F-4D97-AF65-F5344CB8AC3E}">
        <p14:creationId xmlns:p14="http://schemas.microsoft.com/office/powerpoint/2010/main" val="1730740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864FE34-DFB7-45A6-8053-1EAF97CC6AA7}" type="datetimeFigureOut">
              <a:rPr lang="ru-RU" smtClean="0"/>
              <a:t>26.07.2023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ED152CF-F9C1-4B5F-B016-C7DC81F92188}" type="slidenum">
              <a:rPr lang="ru-RU" smtClean="0"/>
              <a:t>‹#›</a:t>
            </a:fld>
            <a:endParaRPr lang="ru-RU"/>
          </a:p>
        </p:txBody>
      </p:sp>
    </p:spTree>
    <p:extLst>
      <p:ext uri="{BB962C8B-B14F-4D97-AF65-F5344CB8AC3E}">
        <p14:creationId xmlns:p14="http://schemas.microsoft.com/office/powerpoint/2010/main" val="385029230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a:extLst>
              <a:ext uri="{FF2B5EF4-FFF2-40B4-BE49-F238E27FC236}">
                <a16:creationId xmlns:a16="http://schemas.microsoft.com/office/drawing/2014/main" id="{9D257D71-34A5-046F-A762-F1A0CFD9972E}"/>
              </a:ext>
            </a:extLst>
          </p:cNvPr>
          <p:cNvSpPr/>
          <p:nvPr/>
        </p:nvSpPr>
        <p:spPr>
          <a:xfrm>
            <a:off x="594360" y="859536"/>
            <a:ext cx="10140696" cy="5016758"/>
          </a:xfrm>
          <a:prstGeom prst="rect">
            <a:avLst/>
          </a:prstGeom>
          <a:noFill/>
        </p:spPr>
        <p:txBody>
          <a:bodyPr wrap="square" lIns="91440" tIns="45720" rIns="91440" bIns="45720">
            <a:spAutoFit/>
          </a:bodyPr>
          <a:lstStyle/>
          <a:p>
            <a:pPr algn="ctr"/>
            <a:endParaRPr lang="kk-KZ" sz="3200" b="0" cap="none" spc="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endParaRPr lang="kk-KZ" sz="320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endParaRPr lang="kk-KZ" sz="320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r>
              <a:rPr lang="kk-KZ" sz="320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Д</a:t>
            </a:r>
            <a:r>
              <a:rPr lang="kk-KZ" sz="3200" b="0" cap="none" spc="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амытудың перспективалық жоспары</a:t>
            </a:r>
          </a:p>
          <a:p>
            <a:pPr algn="ctr"/>
            <a:r>
              <a:rPr lang="kk-KZ" sz="320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«Айсұлу» бөбекжайы» коммуналдық мемлекеттік қазыналық кәсіпорны.</a:t>
            </a:r>
          </a:p>
          <a:p>
            <a:pPr algn="ctr"/>
            <a:endParaRPr lang="kk-KZ" sz="3200" b="0" cap="none" spc="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endParaRPr lang="kk-KZ" sz="320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endParaRPr lang="kk-KZ" sz="3200" b="0" cap="none" spc="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r>
              <a:rPr lang="kk-KZ" sz="320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Әзірлеуші:Ахметжанова Лазат Айткуловна директор</a:t>
            </a:r>
            <a:endParaRPr lang="kk-KZ" sz="3200" b="0" cap="none" spc="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pic>
        <p:nvPicPr>
          <p:cNvPr id="2" name="Рисунок 1">
            <a:extLst>
              <a:ext uri="{FF2B5EF4-FFF2-40B4-BE49-F238E27FC236}">
                <a16:creationId xmlns:a16="http://schemas.microsoft.com/office/drawing/2014/main" id="{8BBB01A3-5D2A-3693-CDF8-EE9024D7C274}"/>
              </a:ext>
            </a:extLst>
          </p:cNvPr>
          <p:cNvPicPr>
            <a:picLocks noChangeAspect="1"/>
          </p:cNvPicPr>
          <p:nvPr/>
        </p:nvPicPr>
        <p:blipFill>
          <a:blip r:embed="rId2"/>
          <a:stretch>
            <a:fillRect/>
          </a:stretch>
        </p:blipFill>
        <p:spPr>
          <a:xfrm>
            <a:off x="795429" y="383961"/>
            <a:ext cx="2280102" cy="2011854"/>
          </a:xfrm>
          <a:prstGeom prst="ellipse">
            <a:avLst/>
          </a:prstGeom>
          <a:ln>
            <a:noFill/>
          </a:ln>
          <a:effectLst>
            <a:softEdge rad="112500"/>
          </a:effectLst>
        </p:spPr>
      </p:pic>
    </p:spTree>
    <p:extLst>
      <p:ext uri="{BB962C8B-B14F-4D97-AF65-F5344CB8AC3E}">
        <p14:creationId xmlns:p14="http://schemas.microsoft.com/office/powerpoint/2010/main" val="1263554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8444A95-9816-6F73-95F6-57D812A92699}"/>
              </a:ext>
            </a:extLst>
          </p:cNvPr>
          <p:cNvSpPr txBox="1"/>
          <p:nvPr/>
        </p:nvSpPr>
        <p:spPr>
          <a:xfrm>
            <a:off x="1984248" y="1663601"/>
            <a:ext cx="7164324" cy="2976328"/>
          </a:xfrm>
          <a:prstGeom prst="rect">
            <a:avLst/>
          </a:prstGeom>
          <a:noFill/>
        </p:spPr>
        <p:txBody>
          <a:bodyPr wrap="square">
            <a:spAutoFit/>
          </a:bodyPr>
          <a:lstStyle/>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Жетістіктерді ішкі және сыртқы сараптау.</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Білім беру жүйесінің нақты жағдайы туралы дұрыс және тұтас идеяларды қалыптастыру.</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Мониторинг. </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Барлық деңгейдегі шеберлік сабақтары; </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Теориялық және практикалық семинарлар;</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Тиімді қалалық және облыстық  семинарлар;</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Жүргізілген жұмыстарды талдау;</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Даму жоспарын әзірлеу</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F6742AA6-52D9-E7F6-F4EE-F9CB84F2E313}"/>
              </a:ext>
            </a:extLst>
          </p:cNvPr>
          <p:cNvSpPr txBox="1"/>
          <p:nvPr/>
        </p:nvSpPr>
        <p:spPr>
          <a:xfrm>
            <a:off x="2112264" y="649224"/>
            <a:ext cx="7036308" cy="593304"/>
          </a:xfrm>
          <a:prstGeom prst="rect">
            <a:avLst/>
          </a:prstGeom>
          <a:noFill/>
        </p:spPr>
        <p:txBody>
          <a:bodyPr wrap="square">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kk-KZ" sz="3200" b="1" i="0" u="none" strike="noStrike" kern="1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III кезең – қорытынды</a:t>
            </a:r>
            <a:endParaRPr kumimoji="0" lang="ru-RU" sz="3200" b="1" i="0" u="none" strike="noStrike" kern="1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2442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CD452193-03B6-EEB8-C3D6-F342DB6434B5}"/>
              </a:ext>
            </a:extLst>
          </p:cNvPr>
          <p:cNvSpPr/>
          <p:nvPr/>
        </p:nvSpPr>
        <p:spPr>
          <a:xfrm>
            <a:off x="932688" y="411480"/>
            <a:ext cx="8723376" cy="707886"/>
          </a:xfrm>
          <a:prstGeom prst="rect">
            <a:avLst/>
          </a:prstGeom>
          <a:noFill/>
        </p:spPr>
        <p:txBody>
          <a:bodyPr wrap="square" lIns="91440" tIns="45720" rIns="91440" bIns="45720">
            <a:spAutoFit/>
          </a:bodyPr>
          <a:lstStyle/>
          <a:p>
            <a:pPr algn="ctr"/>
            <a:endParaRPr lang="kk-KZ" sz="2000" b="1" cap="none" spc="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r>
              <a:rPr lang="kk-KZ" sz="2000" b="1" cap="none" spc="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Кері байланыс-бұл өзгеріс импульсі</a:t>
            </a:r>
          </a:p>
        </p:txBody>
      </p:sp>
      <p:sp>
        <p:nvSpPr>
          <p:cNvPr id="5" name="TextBox 4">
            <a:extLst>
              <a:ext uri="{FF2B5EF4-FFF2-40B4-BE49-F238E27FC236}">
                <a16:creationId xmlns:a16="http://schemas.microsoft.com/office/drawing/2014/main" id="{7880C226-134F-4431-FDF3-096CD6FE9DB1}"/>
              </a:ext>
            </a:extLst>
          </p:cNvPr>
          <p:cNvSpPr txBox="1"/>
          <p:nvPr/>
        </p:nvSpPr>
        <p:spPr>
          <a:xfrm>
            <a:off x="1700784" y="1527048"/>
            <a:ext cx="7447788" cy="3615926"/>
          </a:xfrm>
          <a:prstGeom prst="rect">
            <a:avLst/>
          </a:prstGeom>
          <a:noFill/>
        </p:spPr>
        <p:txBody>
          <a:bodyPr wrap="square">
            <a:spAutoFit/>
          </a:bodyPr>
          <a:lstStyle/>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Қаладағы басқа бөбекжайлармен «Ұстаз мектебі» кәсіби қоғамдастығы аясында 2023-2024 жылдарға арналған бірлескен жоспар құрылсын. </a:t>
            </a:r>
            <a:endParaRPr lang="ru-RU"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Ата-аналар (заңды өкілдер): тәрбие және оқыту үдерісі үшін жауапкершілікті педагогтармен және тәрбиешілермен бөліседі, оқу процесінің басқа қатысушыларымен тығыз шығармашылық, жемісті ынтымақтастық аясында болады.</a:t>
            </a:r>
            <a:endParaRPr lang="ru-RU"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Балалардың білім алуға құқықтарын іске асыру үшін жағдай жасау, тәрбиеленушілердің жеке қабілеттерін іске асыру үшін жағдайларды қамтамасыз ету жүйесін жаңғырту, білім беру мазмұнын, оның ұйымдастырушылық нысандары мен технологияларын жетілдірудің икемді жүйесін қалыптастыру, жүйені қалыптастыру жөніндегі жұмысты жалғастыру. Мектепке дейінгі тәрбие мен басқа да әлеуметтік мекемелер арасындағы сабақтастықты, алдыңғы қатарлы педагогикалық технологияларды енгізу жүйесін дамытуды, балалардың  қауіпсіздігін қамтамасыз ету жүйесін дамытуды, қосымша білім беру жүйесінің қолжетімділігін, қалыптасқан негізгі құзыреттіліктердің сапасын арттыруға ықпал етеді. </a:t>
            </a:r>
            <a:endParaRPr lang="ru-RU"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Басқа әлеуметтік серіктестермен.</a:t>
            </a:r>
            <a:endParaRPr lang="ru-RU"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0304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CD452193-03B6-EEB8-C3D6-F342DB6434B5}"/>
              </a:ext>
            </a:extLst>
          </p:cNvPr>
          <p:cNvSpPr/>
          <p:nvPr/>
        </p:nvSpPr>
        <p:spPr>
          <a:xfrm>
            <a:off x="658368" y="411480"/>
            <a:ext cx="10049256" cy="1569660"/>
          </a:xfrm>
          <a:prstGeom prst="rect">
            <a:avLst/>
          </a:prstGeom>
          <a:noFill/>
        </p:spPr>
        <p:txBody>
          <a:bodyPr wrap="square" lIns="91440" tIns="45720" rIns="91440" bIns="45720">
            <a:spAutoFit/>
          </a:bodyPr>
          <a:lstStyle/>
          <a:p>
            <a:pPr algn="ctr"/>
            <a:r>
              <a:rPr lang="kk-KZ" sz="3200" b="1" cap="none" spc="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«Рухани жаңғыру» Ұлттық идеясы аясында патриоттық сезімді қалыптастыру және рухани-адамгершілік тәрбие беру.</a:t>
            </a:r>
          </a:p>
        </p:txBody>
      </p:sp>
      <p:sp>
        <p:nvSpPr>
          <p:cNvPr id="5" name="TextBox 4">
            <a:extLst>
              <a:ext uri="{FF2B5EF4-FFF2-40B4-BE49-F238E27FC236}">
                <a16:creationId xmlns:a16="http://schemas.microsoft.com/office/drawing/2014/main" id="{7880C226-134F-4431-FDF3-096CD6FE9DB1}"/>
              </a:ext>
            </a:extLst>
          </p:cNvPr>
          <p:cNvSpPr txBox="1"/>
          <p:nvPr/>
        </p:nvSpPr>
        <p:spPr>
          <a:xfrm>
            <a:off x="1545336" y="1527048"/>
            <a:ext cx="7603236" cy="4083362"/>
          </a:xfrm>
          <a:prstGeom prst="rect">
            <a:avLst/>
          </a:prstGeom>
          <a:noFill/>
        </p:spPr>
        <p:txBody>
          <a:bodyPr wrap="square">
            <a:spAutoFit/>
          </a:bodyPr>
          <a:lstStyle/>
          <a:p>
            <a:pPr>
              <a:lnSpc>
                <a:spcPct val="107000"/>
              </a:lnSpc>
              <a:spcAft>
                <a:spcPts val="800"/>
              </a:spcAft>
            </a:pPr>
            <a:endParaRPr lang="kk-KZ" sz="11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kk-KZ" sz="1100" kern="1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kk-KZ" sz="11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Зияткерлік ойындар арқылы азаматты, патриотты қалыптастыру.</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«Менің Отаным – Қазақстан», «Жас эколог», «Қазақстанның Қызыл кітабы» өлкетану жобалары арқылы туған жерге деген сүйіспеншілікті арттыру.</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Кітапханалар, мұражайлар, театрлармен әлеуметтік серіктестік,«Отбасылық дәстүрлер» клубы, «Отбасы ағашы» жобасы, «Менің отбасым» отбасылық портфолиосы арқылы ата-аналардың педагогикалық құзыреттілігін қалыптастыру.</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«Сен білесің бе?» кеңес беру пункті аясында ата-аналарды балаларды тәрбиелеу және оқыту, олардың дамуы туралы міндеттері туралы ақпараттандыру.</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Балалардың отбасыларын «Балаға кітап сыйла», «Түлектер аллеясы» науқандарына қатысуға тарту, презентацияларға арналған фотоматериалдар жинағы, мерекелерге арналған слайдтар. </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8211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880C226-134F-4431-FDF3-096CD6FE9DB1}"/>
              </a:ext>
            </a:extLst>
          </p:cNvPr>
          <p:cNvSpPr txBox="1"/>
          <p:nvPr/>
        </p:nvSpPr>
        <p:spPr>
          <a:xfrm>
            <a:off x="987552" y="1527048"/>
            <a:ext cx="8161020" cy="3105530"/>
          </a:xfrm>
          <a:prstGeom prst="rect">
            <a:avLst/>
          </a:prstGeom>
          <a:noFill/>
        </p:spPr>
        <p:txBody>
          <a:bodyPr wrap="square">
            <a:spAutoFit/>
          </a:bodyPr>
          <a:lstStyle/>
          <a:p>
            <a:pPr>
              <a:lnSpc>
                <a:spcPct val="107000"/>
              </a:lnSpc>
              <a:spcAft>
                <a:spcPts val="800"/>
              </a:spcAft>
            </a:pPr>
            <a:endParaRPr lang="kk-KZ" sz="11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Күшейтілген МТБ. Балабақша интерактивті жабдықтармен және басқа да техникалық құралдармен жабдықталған. Жаңа құрал-жабдықтар сатып алынды. Заманауи білім беру талабына сай топтарда пәндік дамытушы орта құру. Балабақша жұмысына бағдарламалық-жобалық әдіс енгізілді.</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Балабақшаның бәсекеге қабілеттілігі балаларға қосымша білім беру, түзету қызметтерін арттыру, мектепке дейінгі білім беруді дамытудың жаңа нысандарын енгізу есебінен артты. Ұжымда қолайлы психологиялық ахуал қамтамасыз етілді, жұмысты ұйымдастырудың тиімді әдістері әзірленді, педагогтар курстар, конкурстарға қатысу, авторлық оқу құралдарын жасау, әлеуметтік серіктестермен қарым-қатынас жасау арқылы өздігінен білім алуды жетілдірді.</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latin typeface="Times New Roman" panose="02020603050405020304" pitchFamily="18" charset="0"/>
                <a:ea typeface="Calibri" panose="020F0502020204030204" pitchFamily="34" charset="0"/>
                <a:cs typeface="Times New Roman" panose="02020603050405020304" pitchFamily="18" charset="0"/>
              </a:rPr>
              <a:t>ЕБҚ  білімді қажет ететін</a:t>
            </a: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 топтардың жұмысына жаңа тәсіл енгізілді. Ата-аналарға кеңес беру орталығы ұйымдастырылды. Түзету топтарында жұмыс істейтін педагогтар балалардың даму динамикасының айтарлықтай жоғары деңгейін көрсетеді. ЕБҚ балалармен түзету жұмыстары күшейтілді.</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E9BC0F58-C1E3-8F55-3585-1539D99EFB7D}"/>
              </a:ext>
            </a:extLst>
          </p:cNvPr>
          <p:cNvSpPr txBox="1"/>
          <p:nvPr/>
        </p:nvSpPr>
        <p:spPr>
          <a:xfrm>
            <a:off x="2112264" y="886968"/>
            <a:ext cx="7036308" cy="593304"/>
          </a:xfrm>
          <a:prstGeom prst="rect">
            <a:avLst/>
          </a:prstGeom>
          <a:noFill/>
        </p:spPr>
        <p:txBody>
          <a:bodyPr wrap="square">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kk-KZ" sz="3200" b="1" i="0" u="none" strike="noStrike" kern="1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Күтілетін соңғы нәтижелер:</a:t>
            </a:r>
            <a:endParaRPr kumimoji="0" lang="ru-RU" sz="3200" b="0" i="0" u="none" strike="noStrike" kern="1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9939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880C226-134F-4431-FDF3-096CD6FE9DB1}"/>
              </a:ext>
            </a:extLst>
          </p:cNvPr>
          <p:cNvSpPr txBox="1"/>
          <p:nvPr/>
        </p:nvSpPr>
        <p:spPr>
          <a:xfrm>
            <a:off x="1097280" y="1325880"/>
            <a:ext cx="8051292" cy="5001562"/>
          </a:xfrm>
          <a:prstGeom prst="rect">
            <a:avLst/>
          </a:prstGeom>
          <a:noFill/>
        </p:spPr>
        <p:txBody>
          <a:bodyPr wrap="square">
            <a:spAutoFit/>
          </a:bodyPr>
          <a:lstStyle/>
          <a:p>
            <a:pPr>
              <a:lnSpc>
                <a:spcPct val="107000"/>
              </a:lnSpc>
              <a:spcAft>
                <a:spcPts val="800"/>
              </a:spcAft>
            </a:pPr>
            <a:endParaRPr lang="kk-KZ" sz="11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Мектепке дейінгі тәрбие мен оқыту жүйесіндегі мемлекеттік саясат халықтың әртүрлі әлеуметтік топтары мен топтарындағы балалардың сапалы білім алуы үшін қолжетімділікті қамтамасыз етуге және тең бастапқы мүмкіндіктер жасауға бағытталған.</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Сапа көрсеткіштерінің үш тобы бар және білім беру және бала күтімі саласындағы қызметтерді ұсынатын ұйымдардың сапасын бағалаудың әрбір халықаралық құралы осы көрсеткіштердің өзіндік теңгеріміне ие: құрылымдық сапа, үдеріс сапасы, нәтиже сапасы. Осы үлгіге байланысты педагогтар мен балалар келесі қасиеттерге ие болуы керек:</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Педагогтар: кәсіби құзыреттілік деңгейі жоғары, балалардың жеке басының психологиялық-педагогикалық мониторингінің нәтижелері бойынша оқу-тәрбие процесін құру; өзіндік инновациялық білім беру технологияларды біледі.</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Тәрбиеленушілер: Еркін, тәуелсіз, белсенді, өз пікірін, қадір-қасиетін және даралық құқығын қорғауға қабілетті, қарым-қатынас пен іс-әрекетте бастамашылық танытады;</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 Қалыптасқан құзыреттерге ие: коммуникативті, әлеуметтік, тұрмыстық, азаматтық, зерттеушілік</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 Өзін, әлемді, адамдарды тануға бағытталған; интеллектуалды дамыған;</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 Шығармашылық қабілеттері дамыған эмоционалды өркендеген адам; басқа адамдардың жағдайына, дүниенің сұлулығына және өнер туындыларына эмоционалды түрде жауап беру;</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 Әлеуметтік тәжірибеге ие, жаңа өмір жағдайларына бейімделе алады</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E9BC0F58-C1E3-8F55-3585-1539D99EFB7D}"/>
              </a:ext>
            </a:extLst>
          </p:cNvPr>
          <p:cNvSpPr txBox="1"/>
          <p:nvPr/>
        </p:nvSpPr>
        <p:spPr>
          <a:xfrm>
            <a:off x="676656" y="566928"/>
            <a:ext cx="10287000" cy="583750"/>
          </a:xfrm>
          <a:prstGeom prst="rect">
            <a:avLst/>
          </a:prstGeom>
          <a:noFill/>
        </p:spPr>
        <p:txBody>
          <a:bodyPr wrap="square">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kk-KZ" sz="3200" b="1" i="0" u="none" strike="noStrike" kern="1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Мектепке дейінгі тәрбие мен оқытуды дамыту моделі</a:t>
            </a:r>
            <a:endParaRPr kumimoji="0" lang="ru-RU" sz="3200" b="1" i="0" u="none" strike="noStrike" kern="1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02912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880C226-134F-4431-FDF3-096CD6FE9DB1}"/>
              </a:ext>
            </a:extLst>
          </p:cNvPr>
          <p:cNvSpPr txBox="1"/>
          <p:nvPr/>
        </p:nvSpPr>
        <p:spPr>
          <a:xfrm>
            <a:off x="1097280" y="1783080"/>
            <a:ext cx="8467344" cy="3030701"/>
          </a:xfrm>
          <a:prstGeom prst="rect">
            <a:avLst/>
          </a:prstGeom>
          <a:noFill/>
        </p:spPr>
        <p:txBody>
          <a:bodyPr wrap="square">
            <a:spAutoFit/>
          </a:bodyPr>
          <a:lstStyle/>
          <a:p>
            <a:pPr marL="342900" lvl="0" indent="-342900">
              <a:lnSpc>
                <a:spcPct val="107000"/>
              </a:lnSpc>
              <a:buFont typeface="Times New Roman" panose="02020603050405020304" pitchFamily="18" charset="0"/>
              <a:buChar char="-"/>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Біліктілікті арттыру курстары, проблемалық курстар арқылы педагогтардың кәсіби шеберлігін арттыру;</a:t>
            </a:r>
            <a:endParaRPr lang="ru-RU" sz="1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buFont typeface="Times New Roman" panose="02020603050405020304" pitchFamily="18" charset="0"/>
              <a:buChar char="-"/>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Педагогтардың  балалармен жобалық іс-әрекет дағдыларын меңгеруі және оқу-тәрбие жұмысын жоспарлау мен ұйымдастыруда белсенді пайдалану;</a:t>
            </a:r>
            <a:endParaRPr lang="ru-RU" sz="1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buFont typeface="Times New Roman" panose="02020603050405020304" pitchFamily="18" charset="0"/>
              <a:buChar char="-"/>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қалалық және облыстық деңгейде озық педагогикалық тәжірибені жалпылау, авторлық бағдарламалар мен оқу құралдарын енгізу;</a:t>
            </a:r>
            <a:endParaRPr lang="ru-RU" sz="1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buFont typeface="Times New Roman" panose="02020603050405020304" pitchFamily="18" charset="0"/>
              <a:buChar char="-"/>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Педагогикалық жұмысты ұйымдастырудың әртүрлі формалары арқылы патриоттық тәрбиені қалыптастыруда педагогтардың балалардың және ата-аналардың құзыреттілік деңгейін арттыруды жалғастыру;</a:t>
            </a:r>
            <a:endParaRPr lang="ru-RU" sz="1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buFont typeface="Times New Roman" panose="02020603050405020304" pitchFamily="18" charset="0"/>
              <a:buChar char="-"/>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бөбекжайда тәрбиеленушілердің жан-жақты физикалық және психикалық дамуы, мемлекеттік білім беру мекемесін сапалы меңгеруі үшін тең бастапқы жағдай жасау.</a:t>
            </a:r>
            <a:endParaRPr lang="ru-RU" sz="1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buFont typeface="Times New Roman" panose="02020603050405020304" pitchFamily="18" charset="0"/>
              <a:buChar char="-"/>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«Рухани жаңғыру» бағдарламасы аясында адамгершілік-патриоттық бағытта жұмыстар жүргізу.</a:t>
            </a:r>
            <a:endParaRPr lang="ru-RU" sz="1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buFont typeface="Times New Roman" panose="02020603050405020304" pitchFamily="18" charset="0"/>
              <a:buChar char="-"/>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Әлеуметтік серіктестікті жалғастыру</a:t>
            </a:r>
            <a:endParaRPr lang="ru-RU" sz="1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a:lnSpc>
                <a:spcPct val="107000"/>
              </a:lnSpc>
              <a:spcAft>
                <a:spcPts val="800"/>
              </a:spcAft>
            </a:pPr>
            <a:r>
              <a:rPr lang="kk-KZ" sz="1100" b="1"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E9BC0F58-C1E3-8F55-3585-1539D99EFB7D}"/>
              </a:ext>
            </a:extLst>
          </p:cNvPr>
          <p:cNvSpPr txBox="1"/>
          <p:nvPr/>
        </p:nvSpPr>
        <p:spPr>
          <a:xfrm>
            <a:off x="676656" y="566928"/>
            <a:ext cx="10287000" cy="593304"/>
          </a:xfrm>
          <a:prstGeom prst="rect">
            <a:avLst/>
          </a:prstGeom>
          <a:noFill/>
        </p:spPr>
        <p:txBody>
          <a:bodyPr wrap="square">
            <a:spAutoFit/>
          </a:bodyPr>
          <a:lstStyle/>
          <a:p>
            <a:pPr algn="ctr">
              <a:lnSpc>
                <a:spcPct val="107000"/>
              </a:lnSpc>
              <a:spcAft>
                <a:spcPts val="800"/>
              </a:spcAft>
            </a:pPr>
            <a:r>
              <a:rPr lang="kk-KZ" sz="32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Балабақшаның басым бағыттары:</a:t>
            </a:r>
            <a:endParaRPr lang="ru-RU" sz="2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30425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id="{A415C6D0-8547-A022-D9BD-B1EFDD08C577}"/>
              </a:ext>
            </a:extLst>
          </p:cNvPr>
          <p:cNvSpPr/>
          <p:nvPr/>
        </p:nvSpPr>
        <p:spPr>
          <a:xfrm>
            <a:off x="1738687" y="2967335"/>
            <a:ext cx="8714630" cy="923330"/>
          </a:xfrm>
          <a:prstGeom prst="rect">
            <a:avLst/>
          </a:prstGeom>
          <a:noFill/>
        </p:spPr>
        <p:txBody>
          <a:bodyPr wrap="none" lIns="91440" tIns="45720" rIns="91440" bIns="45720">
            <a:spAutoFit/>
          </a:bodyPr>
          <a:lstStyle/>
          <a:p>
            <a:pPr algn="ctr"/>
            <a:r>
              <a:rPr lang="kk-KZ" sz="5400" b="1"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Н</a:t>
            </a:r>
            <a:r>
              <a:rPr lang="ru-RU" sz="5400" b="1" dirty="0" err="1">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азарларыңызға</a:t>
            </a:r>
            <a:r>
              <a:rPr lang="ru-RU" sz="5400" b="1"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ru-RU" sz="5400" b="1" dirty="0" err="1">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рақмет</a:t>
            </a:r>
            <a:r>
              <a:rPr lang="ru-RU" sz="5400" b="1"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a:t>
            </a:r>
            <a:endParaRPr lang="ru-RU" sz="5400" b="1" cap="none" spc="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3090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CD452193-03B6-EEB8-C3D6-F342DB6434B5}"/>
              </a:ext>
            </a:extLst>
          </p:cNvPr>
          <p:cNvSpPr/>
          <p:nvPr/>
        </p:nvSpPr>
        <p:spPr>
          <a:xfrm>
            <a:off x="813816" y="722376"/>
            <a:ext cx="9759531" cy="584775"/>
          </a:xfrm>
          <a:prstGeom prst="rect">
            <a:avLst/>
          </a:prstGeom>
          <a:noFill/>
        </p:spPr>
        <p:txBody>
          <a:bodyPr wrap="square" lIns="91440" tIns="45720" rIns="91440" bIns="45720">
            <a:spAutoFit/>
          </a:bodyPr>
          <a:lstStyle/>
          <a:p>
            <a:pPr algn="ctr"/>
            <a:r>
              <a:rPr lang="kk-KZ" sz="3200" b="1" cap="none" spc="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Кері байланыс-бұл өзгеріс импульсі</a:t>
            </a:r>
            <a:endParaRPr lang="ru-RU" sz="3200" b="1" cap="none" spc="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30B2881D-83A2-93D3-FA5E-344BCC8B78FA}"/>
              </a:ext>
            </a:extLst>
          </p:cNvPr>
          <p:cNvSpPr txBox="1"/>
          <p:nvPr/>
        </p:nvSpPr>
        <p:spPr>
          <a:xfrm>
            <a:off x="905256" y="1572768"/>
            <a:ext cx="9299448" cy="5221045"/>
          </a:xfrm>
          <a:prstGeom prst="rect">
            <a:avLst/>
          </a:prstGeom>
          <a:noFill/>
        </p:spPr>
        <p:txBody>
          <a:bodyPr wrap="square">
            <a:spAutoFit/>
          </a:bodyPr>
          <a:lstStyle/>
          <a:p>
            <a:pPr>
              <a:lnSpc>
                <a:spcPct val="107000"/>
              </a:lnSpc>
              <a:spcAft>
                <a:spcPts val="800"/>
              </a:spcAft>
            </a:pP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«Айсұлу» бөбекжайы КМҚК дамыту бойынша жұмыстың үш бағыты:</a:t>
            </a:r>
            <a:endParaRPr lang="ru-RU"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Мектепке дейінгі білім берудегі жаңа тенденцияларға байланысты біздің педагогикалық ұжым балабақша даму жоспарын әзірледі және бірнеше бағыттарды негізге алды: </a:t>
            </a:r>
            <a:endParaRPr lang="ru-RU"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Times New Roman" panose="02020603050405020304" pitchFamily="18" charset="0"/>
              <a:buChar char="-"/>
            </a:pPr>
            <a:r>
              <a:rPr lang="kk-KZ" sz="2000" b="1" kern="100" dirty="0">
                <a:effectLst/>
                <a:latin typeface="Times New Roman" panose="02020603050405020304" pitchFamily="18" charset="0"/>
                <a:ea typeface="Calibri" panose="020F0502020204030204" pitchFamily="34" charset="0"/>
                <a:cs typeface="Times New Roman" panose="02020603050405020304" pitchFamily="18" charset="0"/>
              </a:rPr>
              <a:t>Материалдық-техникалық базаны нығайту</a:t>
            </a:r>
            <a:endParaRPr lang="ru-RU"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Times New Roman" panose="02020603050405020304" pitchFamily="18" charset="0"/>
              <a:buChar char="-"/>
            </a:pP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Қосымша қызметтер арқылы балабақшаның бәсекеге қабілеттілігін арттыру, балаларды оқыту,  дамытудың жаңа түрлерін енгізу. Басқару жүйесін жетілдіру: көмек көрсету, ұжымда қолайлы психологиялық ахуалды қамтамасыз ету және дамыту, жұмысты ұйымдастырудың тиімді әдістері, әлеуметтік серіктестермен қарым-қатынас, конкурстық іс-шараларға қатысу.</a:t>
            </a:r>
            <a:endParaRPr lang="ru-RU"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pPr>
            <a:r>
              <a:rPr lang="kk-KZ" sz="20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Логопедиялық топтардың жұмысына жаңа тәсілді енгізу. Жаппай топтарда мүмкіндігі шектеулі балаларды анықтау, ата-аналарға арналған кеңес беру орталығын ұйымдастыру. Түзету көмегін арттыру қажеттілігі өсіп келеді. Штатты мамандармен кеңейту қажет: 1 дефектолог, 1 психолог. ЕБҚ балаларымен түзету жұмыстарын күшейту</a:t>
            </a:r>
            <a:r>
              <a:rPr lang="kk-KZ" sz="20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2494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CD452193-03B6-EEB8-C3D6-F342DB6434B5}"/>
              </a:ext>
            </a:extLst>
          </p:cNvPr>
          <p:cNvSpPr/>
          <p:nvPr/>
        </p:nvSpPr>
        <p:spPr>
          <a:xfrm>
            <a:off x="365760" y="338328"/>
            <a:ext cx="10826496" cy="584775"/>
          </a:xfrm>
          <a:prstGeom prst="rect">
            <a:avLst/>
          </a:prstGeom>
          <a:noFill/>
        </p:spPr>
        <p:txBody>
          <a:bodyPr wrap="square" lIns="91440" tIns="45720" rIns="91440" bIns="45720">
            <a:spAutoFit/>
          </a:bodyPr>
          <a:lstStyle/>
          <a:p>
            <a:pPr algn="ctr"/>
            <a:r>
              <a:rPr lang="kk-KZ" sz="3200" b="1" cap="none" spc="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Даму жоспары</a:t>
            </a:r>
            <a:endParaRPr lang="ru-RU" sz="3200" b="1" cap="none" spc="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42649CC9-07CC-6EE7-FFD0-A7CC7F87A681}"/>
              </a:ext>
            </a:extLst>
          </p:cNvPr>
          <p:cNvSpPr txBox="1"/>
          <p:nvPr/>
        </p:nvSpPr>
        <p:spPr>
          <a:xfrm>
            <a:off x="548640" y="932688"/>
            <a:ext cx="10232136" cy="5153527"/>
          </a:xfrm>
          <a:prstGeom prst="rect">
            <a:avLst/>
          </a:prstGeom>
          <a:noFill/>
        </p:spPr>
        <p:txBody>
          <a:bodyPr wrap="square">
            <a:spAutoFit/>
          </a:bodyPr>
          <a:lstStyle/>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Ұзақ мерзімді даму жоспары ішкі қажеттіліктің нәтижесі болып табылады.</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latin typeface="Times New Roman" panose="02020603050405020304" pitchFamily="18" charset="0"/>
                <a:ea typeface="Calibri" panose="020F0502020204030204" pitchFamily="34" charset="0"/>
                <a:cs typeface="Times New Roman" panose="02020603050405020304" pitchFamily="18" charset="0"/>
              </a:rPr>
              <a:t>Ә</a:t>
            </a: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кімшілік, педагогтар және тәрбиеленушілердің заңды өкілдері,</a:t>
            </a:r>
            <a:r>
              <a:rPr lang="ru-RU" sz="1400" kern="100" dirty="0">
                <a:latin typeface="Calibri" panose="020F0502020204030204" pitchFamily="34" charset="0"/>
                <a:ea typeface="Calibri" panose="020F0502020204030204" pitchFamily="34" charset="0"/>
                <a:cs typeface="Times New Roman" panose="02020603050405020304" pitchFamily="18" charset="0"/>
              </a:rPr>
              <a:t>  </a:t>
            </a: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балабақшаның дамуына мүдделі. Маңызды әлеуметтік-экономикалық</a:t>
            </a:r>
            <a:r>
              <a:rPr lang="ru-RU" sz="1400" kern="100" dirty="0">
                <a:latin typeface="Calibri" panose="020F0502020204030204" pitchFamily="34" charset="0"/>
                <a:ea typeface="Calibri" panose="020F0502020204030204" pitchFamily="34" charset="0"/>
                <a:cs typeface="Times New Roman" panose="02020603050405020304" pitchFamily="18" charset="0"/>
              </a:rPr>
              <a:t>    </a:t>
            </a: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және қазіргі Қазақстанда болып жатқан мәдени-тарихи өзгерістер,</a:t>
            </a:r>
            <a:r>
              <a:rPr lang="ru-RU" sz="1400" kern="100" dirty="0">
                <a:latin typeface="Calibri" panose="020F0502020204030204" pitchFamily="34" charset="0"/>
                <a:ea typeface="Calibri" panose="020F0502020204030204" pitchFamily="34" charset="0"/>
                <a:cs typeface="Times New Roman" panose="02020603050405020304" pitchFamily="18" charset="0"/>
              </a:rPr>
              <a:t>  </a:t>
            </a: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балалардың дамуы үшін жаңа жағдайлардың қалыптасуын анықтады.</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1400" b="1" kern="100" dirty="0">
                <a:effectLst/>
                <a:latin typeface="Times New Roman" panose="02020603050405020304" pitchFamily="18" charset="0"/>
                <a:ea typeface="Calibri" panose="020F0502020204030204" pitchFamily="34" charset="0"/>
                <a:cs typeface="Times New Roman" panose="02020603050405020304" pitchFamily="18" charset="0"/>
              </a:rPr>
              <a:t>Нақты жағдай</a:t>
            </a: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 Қазіргі мектепке дейінгі білім беру жүйесінде өткір</a:t>
            </a:r>
            <a:r>
              <a:rPr lang="ru-RU" sz="1400" kern="100" dirty="0">
                <a:latin typeface="Calibri" panose="020F0502020204030204" pitchFamily="34" charset="0"/>
                <a:ea typeface="Calibri" panose="020F0502020204030204" pitchFamily="34" charset="0"/>
                <a:cs typeface="Times New Roman" panose="02020603050405020304" pitchFamily="18" charset="0"/>
              </a:rPr>
              <a:t> </a:t>
            </a: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оның мазмұнын, формалары мен әдістерін түбегейлі өзгерту мәселесі анықталды.  Білімді ұйымдастыру және ата-аналардың әлеуметтік сұраныстарына жауап беру «жоғарыдан» келетін бағдарламалар мен педагогтардан «төменнен» бастамалардың көп болуымен сипатталады.</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1400" b="1" kern="100" dirty="0">
                <a:effectLst/>
                <a:latin typeface="Times New Roman" panose="02020603050405020304" pitchFamily="18" charset="0"/>
                <a:ea typeface="Calibri" panose="020F0502020204030204" pitchFamily="34" charset="0"/>
                <a:cs typeface="Times New Roman" panose="02020603050405020304" pitchFamily="18" charset="0"/>
              </a:rPr>
              <a:t>Қорытынды: </a:t>
            </a: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білім беруді басқарудағы жаңа көзқарастың өзектілігі мен маңызы, ол – әлеуметтік даму және қанағаттандыру қажеттілігі қалыптасқан шарттарға негізделген тәртіп.</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Жасалған жоспарды жүзеге асыру қазіргі заманға негізделген басқарушылықты біріктіретін бағдарлама-жоба әдісі әкімшілік қызметінің мақсаттылығы мен шығармашылық қарапайым қызметкерлердің бастамалары.</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Мемлекеттік тапсырысты орындау келесі бағыттар бойынша жүзеге асырылады: өзара байланысты міндеттер мен әрекеттердің жиынтығын білдіретін, сапалы білімнің қолжетімділігін қамтамасыз етуге бағытталған</a:t>
            </a:r>
            <a:r>
              <a:rPr lang="ru-RU" sz="1400" kern="100" dirty="0">
                <a:latin typeface="Calibri" panose="020F0502020204030204" pitchFamily="34" charset="0"/>
                <a:ea typeface="Calibri" panose="020F0502020204030204" pitchFamily="34" charset="0"/>
                <a:cs typeface="Times New Roman" panose="02020603050405020304" pitchFamily="18" charset="0"/>
              </a:rPr>
              <a:t> </a:t>
            </a: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ұйым қызметінің көрсеткіштеріне сәйкес білім беру.</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b="1" kern="100" dirty="0">
                <a:effectLst/>
                <a:latin typeface="Times New Roman" panose="02020603050405020304" pitchFamily="18" charset="0"/>
                <a:ea typeface="Calibri" panose="020F0502020204030204" pitchFamily="34" charset="0"/>
                <a:cs typeface="Times New Roman" panose="02020603050405020304" pitchFamily="18" charset="0"/>
              </a:rPr>
              <a:t>Ұсынылған жоспар келесі функцияларды жүзеге асырады</a:t>
            </a: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 білім берудегі инновацияларды енгізуге бағытталған;</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 перспективті, болжамды білім беруді жүзеге асыру үшін</a:t>
            </a:r>
            <a:r>
              <a:rPr lang="ru-RU" sz="1400" kern="100" dirty="0">
                <a:latin typeface="Calibri" panose="020F0502020204030204" pitchFamily="34" charset="0"/>
                <a:ea typeface="Calibri" panose="020F0502020204030204" pitchFamily="34" charset="0"/>
                <a:cs typeface="Times New Roman" panose="02020603050405020304" pitchFamily="18" charset="0"/>
              </a:rPr>
              <a:t> </a:t>
            </a: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қажеттіліктер, әлеуметтік тәртіп, жұмыстың басым бағыттары;</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 барлық әрекеттерді түпкілікті нәтижеге бағыттайды.</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20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CD452193-03B6-EEB8-C3D6-F342DB6434B5}"/>
              </a:ext>
            </a:extLst>
          </p:cNvPr>
          <p:cNvSpPr/>
          <p:nvPr/>
        </p:nvSpPr>
        <p:spPr>
          <a:xfrm>
            <a:off x="813816" y="722376"/>
            <a:ext cx="10058399" cy="584775"/>
          </a:xfrm>
          <a:prstGeom prst="rect">
            <a:avLst/>
          </a:prstGeom>
          <a:noFill/>
        </p:spPr>
        <p:txBody>
          <a:bodyPr wrap="square" lIns="91440" tIns="45720" rIns="91440" bIns="45720">
            <a:spAutoFit/>
          </a:bodyPr>
          <a:lstStyle/>
          <a:p>
            <a:pPr algn="ctr"/>
            <a:r>
              <a:rPr lang="kk-KZ" sz="3200" b="1" cap="none" spc="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Материалдық –техникалық база</a:t>
            </a:r>
            <a:endParaRPr lang="ru-RU" sz="3200" b="1" cap="none" spc="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DDF2E9D-16FD-E170-F9DA-6A2CCAEC8213}"/>
              </a:ext>
            </a:extLst>
          </p:cNvPr>
          <p:cNvSpPr txBox="1"/>
          <p:nvPr/>
        </p:nvSpPr>
        <p:spPr>
          <a:xfrm>
            <a:off x="1481328" y="1609344"/>
            <a:ext cx="8019288" cy="2130263"/>
          </a:xfrm>
          <a:prstGeom prst="rect">
            <a:avLst/>
          </a:prstGeom>
          <a:noFill/>
        </p:spPr>
        <p:txBody>
          <a:bodyPr wrap="square">
            <a:spAutoFit/>
          </a:bodyPr>
          <a:lstStyle/>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Ғимарат 2 қабатты.  Балаларды тәрбиелеу мен оқытуға арналған жақсы материалдық база жасалған.  Барлық бөлмелер стандартқа сәйкес келеді, өрт қауіпсіздігінің барлық стандарттары сақталған. Медициналық және азық-түлік блоктары бірінші қабатта орналасқан. </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Әр топта қабылдау бөлмесі бар, ойын алаңы, жатын бөлме бірге, дәретханалары мен ыдыс жуу орындары бар. Музыкалық және спорт залы бірге орналасқан. Логопед, психоло, дефектолог  кабинеті бірге. Балабақшада жоғары кәсіби оқытушылар мен адал көмекшілер командасы жұмыс жасайды. </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Балабақша тәрбиешілері балаларға өз қабілеттерін жүзеге асыруға және шығармашылықты жан-жақты дамуға мүмкіндік береді.</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6239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31CDCF9-FA65-4150-23C7-3B1F1C4A5016}"/>
              </a:ext>
            </a:extLst>
          </p:cNvPr>
          <p:cNvSpPr txBox="1"/>
          <p:nvPr/>
        </p:nvSpPr>
        <p:spPr>
          <a:xfrm>
            <a:off x="1636776" y="420624"/>
            <a:ext cx="7456932" cy="593304"/>
          </a:xfrm>
          <a:prstGeom prst="rect">
            <a:avLst/>
          </a:prstGeom>
          <a:noFill/>
        </p:spPr>
        <p:txBody>
          <a:bodyPr wrap="square">
            <a:spAutoFit/>
          </a:bodyPr>
          <a:lstStyle/>
          <a:p>
            <a:pPr algn="ctr">
              <a:lnSpc>
                <a:spcPct val="107000"/>
              </a:lnSpc>
              <a:spcAft>
                <a:spcPts val="800"/>
              </a:spcAft>
            </a:pPr>
            <a:r>
              <a:rPr lang="kk-KZ" sz="32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SWOT сараптама</a:t>
            </a:r>
            <a:endParaRPr lang="ru-RU" sz="32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a:extLst>
              <a:ext uri="{FF2B5EF4-FFF2-40B4-BE49-F238E27FC236}">
                <a16:creationId xmlns:a16="http://schemas.microsoft.com/office/drawing/2014/main" id="{0EB6074B-275C-2F6E-4EB5-683B0736CF35}"/>
              </a:ext>
            </a:extLst>
          </p:cNvPr>
          <p:cNvSpPr/>
          <p:nvPr/>
        </p:nvSpPr>
        <p:spPr>
          <a:xfrm>
            <a:off x="685800" y="1106424"/>
            <a:ext cx="4407408" cy="283464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kk-KZ" sz="18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Күшті жақтары (S). </a:t>
            </a:r>
            <a:endParaRPr lang="ru-RU" sz="1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8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Педагогтарға  өсу мүмкіндіктері жоғары.</a:t>
            </a:r>
            <a:endParaRPr lang="ru-RU" sz="1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8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Түрлі жарыстарда жеңімпаз балалары бар. Қолайлы</a:t>
            </a:r>
            <a:r>
              <a:rPr lang="ru-RU" sz="14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kk-KZ" sz="18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орналасуы және қызметтерге сұраныстың болуы. </a:t>
            </a:r>
            <a:r>
              <a:rPr lang="kk-KZ"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ЕБҚ білімді</a:t>
            </a:r>
            <a:r>
              <a:rPr lang="kk-KZ" sz="18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қажет ететін балалар үшін топтардың болуы. </a:t>
            </a:r>
            <a:endParaRPr lang="ru-RU" sz="1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Прямоугольник 11">
            <a:extLst>
              <a:ext uri="{FF2B5EF4-FFF2-40B4-BE49-F238E27FC236}">
                <a16:creationId xmlns:a16="http://schemas.microsoft.com/office/drawing/2014/main" id="{159C18DE-E015-D933-0C72-CD6EDEB0AF80}"/>
              </a:ext>
            </a:extLst>
          </p:cNvPr>
          <p:cNvSpPr/>
          <p:nvPr/>
        </p:nvSpPr>
        <p:spPr>
          <a:xfrm>
            <a:off x="5748528" y="1115568"/>
            <a:ext cx="3916680" cy="262432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kk-KZ" sz="18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Әлсіз жақтары (W) - Әлсіз МТБ.</a:t>
            </a:r>
            <a:endParaRPr lang="ru-RU" sz="1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8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Әдістемелік - диагностикалық және</a:t>
            </a:r>
            <a:endParaRPr lang="ru-RU" sz="1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8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практикалық материалдардың жеткіліксіздігі. </a:t>
            </a:r>
          </a:p>
          <a:p>
            <a:pPr>
              <a:lnSpc>
                <a:spcPct val="107000"/>
              </a:lnSpc>
              <a:spcAft>
                <a:spcPts val="800"/>
              </a:spcAft>
            </a:pPr>
            <a:r>
              <a:rPr lang="kk-KZ" sz="18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Жас мамандарда практикалық тәжірибенің аздық етуі. </a:t>
            </a:r>
            <a:endParaRPr lang="ru-RU" sz="1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3" name="Рисунок 12">
            <a:extLst>
              <a:ext uri="{FF2B5EF4-FFF2-40B4-BE49-F238E27FC236}">
                <a16:creationId xmlns:a16="http://schemas.microsoft.com/office/drawing/2014/main" id="{6BAF0464-DE06-4538-AB90-6ABEA43ED254}"/>
              </a:ext>
            </a:extLst>
          </p:cNvPr>
          <p:cNvPicPr>
            <a:picLocks noChangeAspect="1"/>
          </p:cNvPicPr>
          <p:nvPr/>
        </p:nvPicPr>
        <p:blipFill>
          <a:blip r:embed="rId2"/>
          <a:stretch>
            <a:fillRect/>
          </a:stretch>
        </p:blipFill>
        <p:spPr>
          <a:xfrm>
            <a:off x="877824" y="4145169"/>
            <a:ext cx="4069080" cy="2273919"/>
          </a:xfrm>
          <a:prstGeom prst="rect">
            <a:avLst/>
          </a:prstGeom>
        </p:spPr>
      </p:pic>
      <p:pic>
        <p:nvPicPr>
          <p:cNvPr id="14" name="Рисунок 13">
            <a:extLst>
              <a:ext uri="{FF2B5EF4-FFF2-40B4-BE49-F238E27FC236}">
                <a16:creationId xmlns:a16="http://schemas.microsoft.com/office/drawing/2014/main" id="{0C3E0A57-4F9B-F23D-4DF0-5B09021CE105}"/>
              </a:ext>
            </a:extLst>
          </p:cNvPr>
          <p:cNvPicPr>
            <a:picLocks noChangeAspect="1"/>
          </p:cNvPicPr>
          <p:nvPr/>
        </p:nvPicPr>
        <p:blipFill>
          <a:blip r:embed="rId2"/>
          <a:stretch>
            <a:fillRect/>
          </a:stretch>
        </p:blipFill>
        <p:spPr>
          <a:xfrm>
            <a:off x="5845946" y="4059861"/>
            <a:ext cx="3700389" cy="2441523"/>
          </a:xfrm>
          <a:prstGeom prst="rect">
            <a:avLst/>
          </a:prstGeom>
        </p:spPr>
      </p:pic>
      <p:sp>
        <p:nvSpPr>
          <p:cNvPr id="26" name="TextBox 25">
            <a:extLst>
              <a:ext uri="{FF2B5EF4-FFF2-40B4-BE49-F238E27FC236}">
                <a16:creationId xmlns:a16="http://schemas.microsoft.com/office/drawing/2014/main" id="{B9D2F02A-DEBD-0161-5A18-A1064AB36851}"/>
              </a:ext>
            </a:extLst>
          </p:cNvPr>
          <p:cNvSpPr txBox="1"/>
          <p:nvPr/>
        </p:nvSpPr>
        <p:spPr>
          <a:xfrm rot="10800000" flipV="1">
            <a:off x="905256" y="4156808"/>
            <a:ext cx="4023360" cy="2027671"/>
          </a:xfrm>
          <a:prstGeom prst="rect">
            <a:avLst/>
          </a:prstGeom>
          <a:noFill/>
        </p:spPr>
        <p:txBody>
          <a:bodyPr wrap="square">
            <a:spAutoFit/>
          </a:bodyPr>
          <a:lstStyle/>
          <a:p>
            <a:pPr>
              <a:lnSpc>
                <a:spcPct val="107000"/>
              </a:lnSpc>
              <a:spcAft>
                <a:spcPts val="800"/>
              </a:spcAft>
            </a:pPr>
            <a:r>
              <a:rPr lang="kk-KZ" sz="14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Мүмкіндіктер (O) – Педагогтардың кәсіби өсуі курстар мен персоналмен жұмыстың белсенді формаларын енгізу есебінен. Жоғары тәртіп. Қосымша</a:t>
            </a:r>
            <a:endParaRPr lang="ru-RU" sz="11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Жобаларды іске асыру үшін қызметкерлердің тәжірибесін пайдалану.  Көрсетілген қызметтер арқылы балалардың дағды және білім сапасын жақсарту</a:t>
            </a:r>
            <a:endParaRPr lang="ru-RU" sz="11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8" name="TextBox 27">
            <a:extLst>
              <a:ext uri="{FF2B5EF4-FFF2-40B4-BE49-F238E27FC236}">
                <a16:creationId xmlns:a16="http://schemas.microsoft.com/office/drawing/2014/main" id="{AD441941-C427-53FD-2DD6-4B4B85E12AB4}"/>
              </a:ext>
            </a:extLst>
          </p:cNvPr>
          <p:cNvSpPr txBox="1"/>
          <p:nvPr/>
        </p:nvSpPr>
        <p:spPr>
          <a:xfrm rot="10800000" flipV="1">
            <a:off x="5989320" y="4369498"/>
            <a:ext cx="3410712" cy="1797159"/>
          </a:xfrm>
          <a:prstGeom prst="rect">
            <a:avLst/>
          </a:prstGeom>
          <a:noFill/>
        </p:spPr>
        <p:txBody>
          <a:bodyPr wrap="square">
            <a:spAutoFit/>
          </a:bodyPr>
          <a:lstStyle/>
          <a:p>
            <a:pPr>
              <a:lnSpc>
                <a:spcPct val="107000"/>
              </a:lnSpc>
              <a:spcAft>
                <a:spcPts val="800"/>
              </a:spcAft>
            </a:pPr>
            <a:r>
              <a:rPr lang="kk-KZ" sz="14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Қауіптер (T). Педагогикалық кадрлардың кетуі</a:t>
            </a:r>
            <a:endParaRPr lang="ru-RU" sz="11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(педагогтардың декреттік демалысқа кетуі, жас мамандардың басқа жұмысқа кетуі). Балаларға арналған тегін конкурстардың пайызы төмен. Қаржыландырудың жеткіліксіздігі.</a:t>
            </a:r>
            <a:endParaRPr lang="ru-RU" sz="11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2485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48FFCC3-753D-4C6C-7A68-92E7C9317AD9}"/>
              </a:ext>
            </a:extLst>
          </p:cNvPr>
          <p:cNvSpPr txBox="1"/>
          <p:nvPr/>
        </p:nvSpPr>
        <p:spPr>
          <a:xfrm>
            <a:off x="1316736" y="731520"/>
            <a:ext cx="7831836" cy="369332"/>
          </a:xfrm>
          <a:prstGeom prst="rect">
            <a:avLst/>
          </a:prstGeom>
          <a:noFill/>
        </p:spPr>
        <p:txBody>
          <a:bodyPr wrap="square">
            <a:spAutoFit/>
          </a:bodyPr>
          <a:lstStyle/>
          <a:p>
            <a:pPr algn="ctr"/>
            <a:r>
              <a:rPr lang="kk-KZ" sz="1800" b="1" cap="none" spc="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Даму бағдарлама мақсаты</a:t>
            </a:r>
            <a:endParaRPr lang="ru-RU" sz="1800" b="1" cap="none" spc="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BF9122DD-CB50-78D1-2FBB-2DA5680ED4AA}"/>
              </a:ext>
            </a:extLst>
          </p:cNvPr>
          <p:cNvSpPr txBox="1"/>
          <p:nvPr/>
        </p:nvSpPr>
        <p:spPr>
          <a:xfrm>
            <a:off x="914400" y="1516605"/>
            <a:ext cx="8234172" cy="2153731"/>
          </a:xfrm>
          <a:prstGeom prst="rect">
            <a:avLst/>
          </a:prstGeom>
          <a:noFill/>
        </p:spPr>
        <p:txBody>
          <a:bodyPr wrap="square">
            <a:spAutoFit/>
          </a:bodyPr>
          <a:lstStyle/>
          <a:p>
            <a:pPr>
              <a:lnSpc>
                <a:spcPct val="107000"/>
              </a:lnSpc>
              <a:spcAft>
                <a:spcPts val="800"/>
              </a:spcAft>
            </a:pP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Балабақшада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интеграциялық</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білім</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беру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жүйесін</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құру</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әрбір</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баланың</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сапалы</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қолжетімді</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тәрбие</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мен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білім</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алу</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құқығын</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жүзеге</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асыру</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балалардың</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толық</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физикалық</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психикалық</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дамуы</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үшін</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тең</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бастапқы</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мүмкіндіктерді</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қамтамасыз</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ету</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мектепке</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дейінгі</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білім</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беру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мекемесінде</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ерекше</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білім</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беру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қажеттіліктері</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бар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мектеп</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жасына</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дейінгі</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баланың</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жан-жақты</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дамуына</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әлеуметтенуіне</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ықпал</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ететін</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оқу-тәрбиелік</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түзету-дамыту</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жағдайларын</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kern="100" dirty="0" err="1">
                <a:effectLst/>
                <a:latin typeface="Times New Roman" panose="02020603050405020304" pitchFamily="18" charset="0"/>
                <a:ea typeface="Calibri" panose="020F0502020204030204" pitchFamily="34" charset="0"/>
                <a:cs typeface="Times New Roman" panose="02020603050405020304" pitchFamily="18" charset="0"/>
              </a:rPr>
              <a:t>жасау</a:t>
            </a:r>
            <a:r>
              <a:rPr lang="ru-RU" sz="1800" kern="100" dirty="0">
                <a:effectLst/>
                <a:latin typeface="Times New Roman" panose="02020603050405020304" pitchFamily="18" charset="0"/>
                <a:ea typeface="Calibri" panose="020F0502020204030204" pitchFamily="34" charset="0"/>
                <a:cs typeface="Times New Roman" panose="02020603050405020304" pitchFamily="18" charset="0"/>
              </a:rPr>
              <a:t> (ЕБҚ).</a:t>
            </a:r>
          </a:p>
        </p:txBody>
      </p:sp>
    </p:spTree>
    <p:extLst>
      <p:ext uri="{BB962C8B-B14F-4D97-AF65-F5344CB8AC3E}">
        <p14:creationId xmlns:p14="http://schemas.microsoft.com/office/powerpoint/2010/main" val="3772195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CD452193-03B6-EEB8-C3D6-F342DB6434B5}"/>
              </a:ext>
            </a:extLst>
          </p:cNvPr>
          <p:cNvSpPr/>
          <p:nvPr/>
        </p:nvSpPr>
        <p:spPr>
          <a:xfrm>
            <a:off x="813817" y="722376"/>
            <a:ext cx="8805672" cy="584775"/>
          </a:xfrm>
          <a:prstGeom prst="rect">
            <a:avLst/>
          </a:prstGeom>
          <a:noFill/>
        </p:spPr>
        <p:txBody>
          <a:bodyPr wrap="square" lIns="91440" tIns="45720" rIns="91440" bIns="45720">
            <a:spAutoFit/>
          </a:bodyPr>
          <a:lstStyle/>
          <a:p>
            <a:pPr algn="ctr"/>
            <a:r>
              <a:rPr lang="kk-KZ" sz="3200" b="1" cap="none" spc="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Дамытудың негізгі міндеттері</a:t>
            </a:r>
            <a:endParaRPr lang="ru-RU" sz="3200" b="1" cap="none" spc="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5CE921D4-8B4F-F2D0-E1E7-4C1FD508CB51}"/>
              </a:ext>
            </a:extLst>
          </p:cNvPr>
          <p:cNvSpPr txBox="1"/>
          <p:nvPr/>
        </p:nvSpPr>
        <p:spPr>
          <a:xfrm>
            <a:off x="1014984" y="1783080"/>
            <a:ext cx="9592056" cy="3556743"/>
          </a:xfrm>
          <a:prstGeom prst="rect">
            <a:avLst/>
          </a:prstGeom>
          <a:noFill/>
        </p:spPr>
        <p:txBody>
          <a:bodyPr wrap="square">
            <a:spAutoFit/>
          </a:bodyPr>
          <a:lstStyle/>
          <a:p>
            <a:pPr>
              <a:lnSpc>
                <a:spcPct val="107000"/>
              </a:lnSpc>
              <a:spcAft>
                <a:spcPts val="800"/>
              </a:spcAft>
            </a:pP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1.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Балалардың</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бәсекеге</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қабілеттілігін</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арттыру</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жеке</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тұлғаны</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оның</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мүдделерін</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ерекшеліктері</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мен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қажеттіліктерін</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ескере</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отырып</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жалпыадамзаттық</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ұлттық</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құндылықтар</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негізінде</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тәрбиелеу</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тәрбиелеу</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2.</a:t>
            </a:r>
            <a:r>
              <a:rPr lang="ru-RU" sz="1400" kern="100" dirty="0">
                <a:effectLst/>
                <a:latin typeface="Times New Roman" panose="02020603050405020304" pitchFamily="18" charset="0"/>
                <a:ea typeface="Calibri" panose="020F0502020204030204" pitchFamily="34" charset="0"/>
                <a:cs typeface="Times New Roman" panose="02020603050405020304" pitchFamily="18" charset="0"/>
              </a:rPr>
              <a:t>Балалардың </a:t>
            </a:r>
            <a:r>
              <a:rPr lang="ru-RU" sz="1400" kern="100" dirty="0" err="1">
                <a:effectLst/>
                <a:latin typeface="Times New Roman" panose="02020603050405020304" pitchFamily="18" charset="0"/>
                <a:ea typeface="Calibri" panose="020F0502020204030204" pitchFamily="34" charset="0"/>
                <a:cs typeface="Times New Roman" panose="02020603050405020304" pitchFamily="18" charset="0"/>
              </a:rPr>
              <a:t>денсаулығын</a:t>
            </a:r>
            <a:r>
              <a:rPr lang="ru-RU" sz="1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kern="100" dirty="0" err="1">
                <a:effectLst/>
                <a:latin typeface="Times New Roman" panose="02020603050405020304" pitchFamily="18" charset="0"/>
                <a:ea typeface="Calibri" panose="020F0502020204030204" pitchFamily="34" charset="0"/>
                <a:cs typeface="Times New Roman" panose="02020603050405020304" pitchFamily="18" charset="0"/>
              </a:rPr>
              <a:t>дамыту</a:t>
            </a:r>
            <a:r>
              <a:rPr lang="ru-RU" sz="1400" kern="100" dirty="0">
                <a:effectLst/>
                <a:latin typeface="Times New Roman" panose="02020603050405020304" pitchFamily="18" charset="0"/>
                <a:ea typeface="Calibri" panose="020F0502020204030204" pitchFamily="34" charset="0"/>
                <a:cs typeface="Times New Roman" panose="02020603050405020304" pitchFamily="18" charset="0"/>
              </a:rPr>
              <a:t> мен </a:t>
            </a:r>
            <a:r>
              <a:rPr lang="ru-RU" sz="1400" kern="100" dirty="0" err="1">
                <a:effectLst/>
                <a:latin typeface="Times New Roman" panose="02020603050405020304" pitchFamily="18" charset="0"/>
                <a:ea typeface="Calibri" panose="020F0502020204030204" pitchFamily="34" charset="0"/>
                <a:cs typeface="Times New Roman" panose="02020603050405020304" pitchFamily="18" charset="0"/>
              </a:rPr>
              <a:t>тәрбиелеу</a:t>
            </a:r>
            <a:r>
              <a:rPr lang="ru-RU" sz="1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kern="100" dirty="0" err="1">
                <a:effectLst/>
                <a:latin typeface="Times New Roman" panose="02020603050405020304" pitchFamily="18" charset="0"/>
                <a:ea typeface="Calibri" panose="020F0502020204030204" pitchFamily="34" charset="0"/>
                <a:cs typeface="Times New Roman" panose="02020603050405020304" pitchFamily="18" charset="0"/>
              </a:rPr>
              <a:t>қорғау</a:t>
            </a:r>
            <a:r>
              <a:rPr lang="ru-RU" sz="1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kern="10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kern="100" dirty="0" err="1">
                <a:effectLst/>
                <a:latin typeface="Times New Roman" panose="02020603050405020304" pitchFamily="18" charset="0"/>
                <a:ea typeface="Calibri" panose="020F0502020204030204" pitchFamily="34" charset="0"/>
                <a:cs typeface="Times New Roman" panose="02020603050405020304" pitchFamily="18" charset="0"/>
              </a:rPr>
              <a:t>нығайту</a:t>
            </a:r>
            <a:r>
              <a:rPr lang="ru-RU" sz="1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kern="100" dirty="0" err="1">
                <a:effectLst/>
                <a:latin typeface="Times New Roman" panose="02020603050405020304" pitchFamily="18" charset="0"/>
                <a:ea typeface="Calibri" panose="020F0502020204030204" pitchFamily="34" charset="0"/>
                <a:cs typeface="Times New Roman" panose="02020603050405020304" pitchFamily="18" charset="0"/>
              </a:rPr>
              <a:t>мәселелерінде</a:t>
            </a:r>
            <a:r>
              <a:rPr lang="ru-RU" sz="1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kern="100" dirty="0" err="1">
                <a:effectLst/>
                <a:latin typeface="Times New Roman" panose="02020603050405020304" pitchFamily="18" charset="0"/>
                <a:ea typeface="Calibri" panose="020F0502020204030204" pitchFamily="34" charset="0"/>
                <a:cs typeface="Times New Roman" panose="02020603050405020304" pitchFamily="18" charset="0"/>
              </a:rPr>
              <a:t>психологиялық-педагогикалық</a:t>
            </a:r>
            <a:r>
              <a:rPr lang="ru-RU" sz="1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kern="100" dirty="0" err="1">
                <a:effectLst/>
                <a:latin typeface="Times New Roman" panose="02020603050405020304" pitchFamily="18" charset="0"/>
                <a:ea typeface="Calibri" panose="020F0502020204030204" pitchFamily="34" charset="0"/>
                <a:cs typeface="Times New Roman" panose="02020603050405020304" pitchFamily="18" charset="0"/>
              </a:rPr>
              <a:t>қолдау</a:t>
            </a:r>
            <a:r>
              <a:rPr lang="ru-RU" sz="1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kern="100" dirty="0" err="1">
                <a:effectLst/>
                <a:latin typeface="Times New Roman" panose="02020603050405020304" pitchFamily="18" charset="0"/>
                <a:ea typeface="Calibri" panose="020F0502020204030204" pitchFamily="34" charset="0"/>
                <a:cs typeface="Times New Roman" panose="02020603050405020304" pitchFamily="18" charset="0"/>
              </a:rPr>
              <a:t>көрсету</a:t>
            </a:r>
            <a:r>
              <a:rPr lang="ru-RU" sz="1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kern="10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kern="100" dirty="0" err="1">
                <a:effectLst/>
                <a:latin typeface="Times New Roman" panose="02020603050405020304" pitchFamily="18" charset="0"/>
                <a:ea typeface="Calibri" panose="020F0502020204030204" pitchFamily="34" charset="0"/>
                <a:cs typeface="Times New Roman" panose="02020603050405020304" pitchFamily="18" charset="0"/>
              </a:rPr>
              <a:t>ата-аналардың</a:t>
            </a:r>
            <a:r>
              <a:rPr lang="ru-RU" sz="1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kern="100" dirty="0" err="1">
                <a:effectLst/>
                <a:latin typeface="Times New Roman" panose="02020603050405020304" pitchFamily="18" charset="0"/>
                <a:ea typeface="Calibri" panose="020F0502020204030204" pitchFamily="34" charset="0"/>
                <a:cs typeface="Times New Roman" panose="02020603050405020304" pitchFamily="18" charset="0"/>
              </a:rPr>
              <a:t>құзыреттілігін</a:t>
            </a:r>
            <a:r>
              <a:rPr lang="ru-RU" sz="1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kern="100" dirty="0" err="1">
                <a:effectLst/>
                <a:latin typeface="Times New Roman" panose="02020603050405020304" pitchFamily="18" charset="0"/>
                <a:ea typeface="Calibri" panose="020F0502020204030204" pitchFamily="34" charset="0"/>
                <a:cs typeface="Times New Roman" panose="02020603050405020304" pitchFamily="18" charset="0"/>
              </a:rPr>
              <a:t>арттыру</a:t>
            </a:r>
            <a:r>
              <a:rPr lang="ru-RU" sz="1400" kern="100" dirty="0">
                <a:latin typeface="Times New Roman" panose="02020603050405020304" pitchFamily="18" charset="0"/>
                <a:ea typeface="Calibri" panose="020F0502020204030204" pitchFamily="34" charset="0"/>
                <a:cs typeface="Times New Roman" panose="02020603050405020304" pitchFamily="18" charset="0"/>
              </a:rPr>
              <a:t>.</a:t>
            </a:r>
            <a:endParaRPr lang="ru-RU"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3.Мектеп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жасына</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дейінгі</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балаларды</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тәрбиелеу</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мен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оқытудың</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жаңа</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технологияларын</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ойын</a:t>
            </a:r>
            <a:r>
              <a:rPr lang="ru-RU" sz="1400" kern="100" dirty="0" err="1">
                <a:latin typeface="Times New Roman" panose="02020603050405020304" pitchFamily="18" charset="0"/>
                <a:ea typeface="Calibri" panose="020F0502020204030204" pitchFamily="34" charset="0"/>
                <a:cs typeface="Times New Roman" panose="02020603050405020304" pitchFamily="18" charset="0"/>
              </a:rPr>
              <a:t>дарын</a:t>
            </a:r>
            <a:r>
              <a:rPr lang="ru-RU" sz="1400" kern="100" dirty="0">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әзірлеу</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енгізу</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мектепке</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дейінгі</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білім</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беру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үшін</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дамып</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келе</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жатқан</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білім</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беру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ортасын</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жаңарту</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арқылы</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баланың</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әртүрлі</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іс-әрекеттерде</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өзін-өзі</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жүзеге</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асыруына</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ықпал</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ет</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5.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Денсаулық</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сақтау</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технологияларын</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қолдану</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арқылы</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балаларды</a:t>
            </a:r>
            <a:r>
              <a:rPr lang="kk-KZ" sz="1400" b="0" kern="100" dirty="0">
                <a:effectLst/>
                <a:latin typeface="Times New Roman" panose="02020603050405020304" pitchFamily="18" charset="0"/>
                <a:ea typeface="Calibri" panose="020F0502020204030204" pitchFamily="34" charset="0"/>
                <a:cs typeface="Times New Roman" panose="02020603050405020304" pitchFamily="18" charset="0"/>
              </a:rPr>
              <a:t>ң</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денсаулығын</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сақтау</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нығайту</a:t>
            </a:r>
            <a:r>
              <a:rPr lang="ru-RU" sz="1400" kern="100" dirty="0" err="1">
                <a:latin typeface="Times New Roman" panose="02020603050405020304" pitchFamily="18" charset="0"/>
                <a:ea typeface="Calibri" panose="020F0502020204030204" pitchFamily="34" charset="0"/>
                <a:cs typeface="Times New Roman" panose="02020603050405020304" pitchFamily="18" charset="0"/>
              </a:rPr>
              <a:t>мәселерінде</a:t>
            </a:r>
            <a:r>
              <a:rPr lang="ru-RU" sz="1400" kern="100" dirty="0">
                <a:latin typeface="Times New Roman" panose="02020603050405020304" pitchFamily="18" charset="0"/>
                <a:ea typeface="Calibri" panose="020F0502020204030204" pitchFamily="34" charset="0"/>
                <a:cs typeface="Times New Roman" panose="02020603050405020304" pitchFamily="18" charset="0"/>
              </a:rPr>
              <a:t> </a:t>
            </a:r>
            <a:r>
              <a:rPr lang="ru-RU" sz="1400" kern="100" dirty="0" err="1">
                <a:latin typeface="Times New Roman" panose="02020603050405020304" pitchFamily="18" charset="0"/>
                <a:ea typeface="Calibri" panose="020F0502020204030204" pitchFamily="34" charset="0"/>
                <a:cs typeface="Times New Roman" panose="02020603050405020304" pitchFamily="18" charset="0"/>
              </a:rPr>
              <a:t>психологиялық-педагогикалық</a:t>
            </a:r>
            <a:r>
              <a:rPr lang="ru-RU" sz="1400" kern="100" dirty="0">
                <a:latin typeface="Times New Roman" panose="02020603050405020304" pitchFamily="18" charset="0"/>
                <a:ea typeface="Calibri" panose="020F0502020204030204" pitchFamily="34" charset="0"/>
                <a:cs typeface="Times New Roman" panose="02020603050405020304" pitchFamily="18" charset="0"/>
              </a:rPr>
              <a:t> </a:t>
            </a:r>
            <a:r>
              <a:rPr lang="ru-RU" sz="1400" kern="100" dirty="0" err="1">
                <a:latin typeface="Times New Roman" panose="02020603050405020304" pitchFamily="18" charset="0"/>
                <a:ea typeface="Calibri" panose="020F0502020204030204" pitchFamily="34" charset="0"/>
                <a:cs typeface="Times New Roman" panose="02020603050405020304" pitchFamily="18" charset="0"/>
              </a:rPr>
              <a:t>қолдау</a:t>
            </a:r>
            <a:r>
              <a:rPr lang="ru-RU" sz="1400" kern="100" dirty="0">
                <a:latin typeface="Times New Roman" panose="02020603050405020304" pitchFamily="18" charset="0"/>
                <a:ea typeface="Calibri" panose="020F0502020204030204" pitchFamily="34" charset="0"/>
                <a:cs typeface="Times New Roman" panose="02020603050405020304" pitchFamily="18" charset="0"/>
              </a:rPr>
              <a:t> </a:t>
            </a:r>
            <a:r>
              <a:rPr lang="ru-RU" sz="1400" kern="100" dirty="0" err="1">
                <a:latin typeface="Times New Roman" panose="02020603050405020304" pitchFamily="18" charset="0"/>
                <a:ea typeface="Calibri" panose="020F0502020204030204" pitchFamily="34" charset="0"/>
                <a:cs typeface="Times New Roman" panose="02020603050405020304" pitchFamily="18" charset="0"/>
              </a:rPr>
              <a:t>көрсету</a:t>
            </a:r>
            <a:r>
              <a:rPr lang="ru-RU" sz="1400" kern="100" dirty="0">
                <a:latin typeface="Times New Roman" panose="02020603050405020304" pitchFamily="18" charset="0"/>
                <a:ea typeface="Calibri" panose="020F0502020204030204" pitchFamily="34" charset="0"/>
                <a:cs typeface="Times New Roman" panose="02020603050405020304" pitchFamily="18" charset="0"/>
              </a:rPr>
              <a:t> </a:t>
            </a:r>
            <a:r>
              <a:rPr lang="ru-RU" sz="1400" kern="100" dirty="0" err="1">
                <a:latin typeface="Times New Roman" panose="02020603050405020304" pitchFamily="18" charset="0"/>
                <a:ea typeface="Calibri" panose="020F0502020204030204" pitchFamily="34" charset="0"/>
                <a:cs typeface="Times New Roman" panose="02020603050405020304" pitchFamily="18" charset="0"/>
              </a:rPr>
              <a:t>және</a:t>
            </a:r>
            <a:r>
              <a:rPr lang="ru-RU" sz="1400" kern="100" dirty="0">
                <a:latin typeface="Times New Roman" panose="02020603050405020304" pitchFamily="18" charset="0"/>
                <a:ea typeface="Calibri" panose="020F0502020204030204" pitchFamily="34" charset="0"/>
                <a:cs typeface="Times New Roman" panose="02020603050405020304" pitchFamily="18" charset="0"/>
              </a:rPr>
              <a:t> </a:t>
            </a:r>
            <a:r>
              <a:rPr lang="ru-RU" sz="1400" kern="100" dirty="0" err="1">
                <a:latin typeface="Times New Roman" panose="02020603050405020304" pitchFamily="18" charset="0"/>
                <a:ea typeface="Calibri" panose="020F0502020204030204" pitchFamily="34" charset="0"/>
                <a:cs typeface="Times New Roman" panose="02020603050405020304" pitchFamily="18" charset="0"/>
              </a:rPr>
              <a:t>ата-аналардың</a:t>
            </a:r>
            <a:r>
              <a:rPr lang="ru-RU" sz="1400" kern="100" dirty="0">
                <a:latin typeface="Times New Roman" panose="02020603050405020304" pitchFamily="18" charset="0"/>
                <a:ea typeface="Calibri" panose="020F0502020204030204" pitchFamily="34" charset="0"/>
                <a:cs typeface="Times New Roman" panose="02020603050405020304" pitchFamily="18" charset="0"/>
              </a:rPr>
              <a:t> </a:t>
            </a:r>
            <a:r>
              <a:rPr lang="ru-RU" sz="1400" kern="100" dirty="0" err="1">
                <a:latin typeface="Times New Roman" panose="02020603050405020304" pitchFamily="18" charset="0"/>
                <a:ea typeface="Calibri" panose="020F0502020204030204" pitchFamily="34" charset="0"/>
                <a:cs typeface="Times New Roman" panose="02020603050405020304" pitchFamily="18" charset="0"/>
              </a:rPr>
              <a:t>құзыреттілігін</a:t>
            </a:r>
            <a:r>
              <a:rPr lang="ru-RU" sz="1400" kern="100" dirty="0">
                <a:latin typeface="Times New Roman" panose="02020603050405020304" pitchFamily="18" charset="0"/>
                <a:ea typeface="Calibri" panose="020F0502020204030204" pitchFamily="34" charset="0"/>
                <a:cs typeface="Times New Roman" panose="02020603050405020304" pitchFamily="18" charset="0"/>
              </a:rPr>
              <a:t> </a:t>
            </a:r>
            <a:r>
              <a:rPr lang="ru-RU" sz="1400" kern="100" dirty="0" err="1">
                <a:latin typeface="Times New Roman" panose="02020603050405020304" pitchFamily="18" charset="0"/>
                <a:ea typeface="Calibri" panose="020F0502020204030204" pitchFamily="34" charset="0"/>
                <a:cs typeface="Times New Roman" panose="02020603050405020304" pitchFamily="18" charset="0"/>
              </a:rPr>
              <a:t>арттыру</a:t>
            </a:r>
            <a:r>
              <a:rPr lang="ru-RU" sz="1400" kern="100" dirty="0">
                <a:latin typeface="Times New Roman" panose="02020603050405020304" pitchFamily="18" charset="0"/>
                <a:ea typeface="Calibri" panose="020F0502020204030204" pitchFamily="34" charset="0"/>
                <a:cs typeface="Times New Roman" panose="02020603050405020304" pitchFamily="18" charset="0"/>
              </a:rPr>
              <a:t>.</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6.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Қауіпсіз</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жайлы</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білім</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беру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ортасын</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қамтамасыз</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kern="100" dirty="0" err="1">
                <a:effectLst/>
                <a:latin typeface="Times New Roman" panose="02020603050405020304" pitchFamily="18" charset="0"/>
                <a:ea typeface="Calibri" panose="020F0502020204030204" pitchFamily="34" charset="0"/>
                <a:cs typeface="Times New Roman" panose="02020603050405020304" pitchFamily="18" charset="0"/>
              </a:rPr>
              <a:t>ету</a:t>
            </a:r>
            <a:r>
              <a:rPr lang="ru-RU" sz="1400" b="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kern="1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ru-RU" sz="1400" b="0" dirty="0">
                <a:effectLst/>
                <a:latin typeface="Times New Roman" panose="02020603050405020304" pitchFamily="18" charset="0"/>
                <a:ea typeface="Calibri" panose="020F0502020204030204" pitchFamily="34" charset="0"/>
                <a:cs typeface="Times New Roman" panose="02020603050405020304" pitchFamily="18" charset="0"/>
              </a:rPr>
              <a:t>7. </a:t>
            </a:r>
            <a:r>
              <a:rPr lang="ru-RU" sz="1400" b="0" dirty="0" err="1">
                <a:effectLst/>
                <a:latin typeface="Times New Roman" panose="02020603050405020304" pitchFamily="18" charset="0"/>
                <a:ea typeface="Calibri" panose="020F0502020204030204" pitchFamily="34" charset="0"/>
                <a:cs typeface="Times New Roman" panose="02020603050405020304" pitchFamily="18" charset="0"/>
              </a:rPr>
              <a:t>Ата-аналардың</a:t>
            </a:r>
            <a:r>
              <a:rPr lang="ru-RU"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dirty="0" err="1">
                <a:effectLst/>
                <a:latin typeface="Times New Roman" panose="02020603050405020304" pitchFamily="18" charset="0"/>
                <a:ea typeface="Calibri" panose="020F0502020204030204" pitchFamily="34" charset="0"/>
                <a:cs typeface="Times New Roman" panose="02020603050405020304" pitchFamily="18" charset="0"/>
              </a:rPr>
              <a:t>ата-аналармен</a:t>
            </a:r>
            <a:r>
              <a:rPr lang="ru-RU"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dirty="0" err="1">
                <a:effectLst/>
                <a:latin typeface="Times New Roman" panose="02020603050405020304" pitchFamily="18" charset="0"/>
                <a:ea typeface="Calibri" panose="020F0502020204030204" pitchFamily="34" charset="0"/>
                <a:cs typeface="Times New Roman" panose="02020603050405020304" pitchFamily="18" charset="0"/>
              </a:rPr>
              <a:t>өзара</a:t>
            </a:r>
            <a:r>
              <a:rPr lang="ru-RU"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dirty="0" err="1">
                <a:effectLst/>
                <a:latin typeface="Times New Roman" panose="02020603050405020304" pitchFamily="18" charset="0"/>
                <a:ea typeface="Calibri" panose="020F0502020204030204" pitchFamily="34" charset="0"/>
                <a:cs typeface="Times New Roman" panose="02020603050405020304" pitchFamily="18" charset="0"/>
              </a:rPr>
              <a:t>іс-қимыл</a:t>
            </a:r>
            <a:r>
              <a:rPr lang="ru-RU"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dirty="0" err="1">
                <a:effectLst/>
                <a:latin typeface="Times New Roman" panose="02020603050405020304" pitchFamily="18" charset="0"/>
                <a:ea typeface="Calibri" panose="020F0502020204030204" pitchFamily="34" charset="0"/>
                <a:cs typeface="Times New Roman" panose="02020603050405020304" pitchFamily="18" charset="0"/>
              </a:rPr>
              <a:t>мәселелері</a:t>
            </a:r>
            <a:r>
              <a:rPr lang="ru-RU"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dirty="0" err="1">
                <a:effectLst/>
                <a:latin typeface="Times New Roman" panose="02020603050405020304" pitchFamily="18" charset="0"/>
                <a:ea typeface="Calibri" panose="020F0502020204030204" pitchFamily="34" charset="0"/>
                <a:cs typeface="Times New Roman" panose="02020603050405020304" pitchFamily="18" charset="0"/>
              </a:rPr>
              <a:t>бойынша</a:t>
            </a:r>
            <a:r>
              <a:rPr lang="ru-RU"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dirty="0" err="1">
                <a:effectLst/>
                <a:latin typeface="Times New Roman" panose="02020603050405020304" pitchFamily="18" charset="0"/>
                <a:ea typeface="Calibri" panose="020F0502020204030204" pitchFamily="34" charset="0"/>
                <a:cs typeface="Times New Roman" panose="02020603050405020304" pitchFamily="18" charset="0"/>
              </a:rPr>
              <a:t>құзыреттілігін</a:t>
            </a:r>
            <a:r>
              <a:rPr lang="ru-RU"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dirty="0" err="1">
                <a:effectLst/>
                <a:latin typeface="Times New Roman" panose="02020603050405020304" pitchFamily="18" charset="0"/>
                <a:ea typeface="Calibri" panose="020F0502020204030204" pitchFamily="34" charset="0"/>
                <a:cs typeface="Times New Roman" panose="02020603050405020304" pitchFamily="18" charset="0"/>
              </a:rPr>
              <a:t>арттыру</a:t>
            </a:r>
            <a:r>
              <a:rPr lang="ru-RU"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dirty="0" err="1">
                <a:effectLst/>
                <a:latin typeface="Times New Roman" panose="02020603050405020304" pitchFamily="18" charset="0"/>
                <a:ea typeface="Calibri" panose="020F0502020204030204" pitchFamily="34" charset="0"/>
                <a:cs typeface="Times New Roman" panose="02020603050405020304" pitchFamily="18" charset="0"/>
              </a:rPr>
              <a:t>негізінде</a:t>
            </a:r>
            <a:r>
              <a:rPr lang="ru-RU"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dirty="0" err="1">
                <a:effectLst/>
                <a:latin typeface="Times New Roman" panose="02020603050405020304" pitchFamily="18" charset="0"/>
                <a:ea typeface="Calibri" panose="020F0502020204030204" pitchFamily="34" charset="0"/>
                <a:cs typeface="Times New Roman" panose="02020603050405020304" pitchFamily="18" charset="0"/>
              </a:rPr>
              <a:t>мектепке</a:t>
            </a:r>
            <a:r>
              <a:rPr lang="ru-RU"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dirty="0" err="1">
                <a:effectLst/>
                <a:latin typeface="Times New Roman" panose="02020603050405020304" pitchFamily="18" charset="0"/>
                <a:ea typeface="Calibri" panose="020F0502020204030204" pitchFamily="34" charset="0"/>
                <a:cs typeface="Times New Roman" panose="02020603050405020304" pitchFamily="18" charset="0"/>
              </a:rPr>
              <a:t>дейінгі</a:t>
            </a:r>
            <a:r>
              <a:rPr lang="ru-RU"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dirty="0" err="1">
                <a:effectLst/>
                <a:latin typeface="Times New Roman" panose="02020603050405020304" pitchFamily="18" charset="0"/>
                <a:ea typeface="Calibri" panose="020F0502020204030204" pitchFamily="34" charset="0"/>
                <a:cs typeface="Times New Roman" panose="02020603050405020304" pitchFamily="18" charset="0"/>
              </a:rPr>
              <a:t>білім</a:t>
            </a:r>
            <a:r>
              <a:rPr lang="ru-RU" sz="1400" b="0" dirty="0">
                <a:effectLst/>
                <a:latin typeface="Times New Roman" panose="02020603050405020304" pitchFamily="18" charset="0"/>
                <a:ea typeface="Calibri" panose="020F0502020204030204" pitchFamily="34" charset="0"/>
                <a:cs typeface="Times New Roman" panose="02020603050405020304" pitchFamily="18" charset="0"/>
              </a:rPr>
              <a:t> беру </a:t>
            </a:r>
            <a:r>
              <a:rPr lang="ru-RU" sz="1400" b="0" dirty="0" err="1">
                <a:effectLst/>
                <a:latin typeface="Times New Roman" panose="02020603050405020304" pitchFamily="18" charset="0"/>
                <a:ea typeface="Calibri" panose="020F0502020204030204" pitchFamily="34" charset="0"/>
                <a:cs typeface="Times New Roman" panose="02020603050405020304" pitchFamily="18" charset="0"/>
              </a:rPr>
              <a:t>ұйымдарымен</a:t>
            </a:r>
            <a:r>
              <a:rPr lang="ru-RU"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dirty="0" err="1">
                <a:effectLst/>
                <a:latin typeface="Times New Roman" panose="02020603050405020304" pitchFamily="18" charset="0"/>
                <a:ea typeface="Calibri" panose="020F0502020204030204" pitchFamily="34" charset="0"/>
                <a:cs typeface="Times New Roman" panose="02020603050405020304" pitchFamily="18" charset="0"/>
              </a:rPr>
              <a:t>ынтымақтастық</a:t>
            </a:r>
            <a:r>
              <a:rPr lang="ru-RU"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dirty="0" err="1">
                <a:effectLst/>
                <a:latin typeface="Times New Roman" panose="02020603050405020304" pitchFamily="18" charset="0"/>
                <a:ea typeface="Calibri" panose="020F0502020204030204" pitchFamily="34" charset="0"/>
                <a:cs typeface="Times New Roman" panose="02020603050405020304" pitchFamily="18" charset="0"/>
              </a:rPr>
              <a:t>жүйесін</a:t>
            </a:r>
            <a:r>
              <a:rPr lang="ru-RU" sz="1400" b="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dirty="0" err="1">
                <a:effectLst/>
                <a:latin typeface="Times New Roman" panose="02020603050405020304" pitchFamily="18" charset="0"/>
                <a:ea typeface="Calibri" panose="020F0502020204030204" pitchFamily="34" charset="0"/>
                <a:cs typeface="Times New Roman" panose="02020603050405020304" pitchFamily="18" charset="0"/>
              </a:rPr>
              <a:t>дамыту</a:t>
            </a:r>
            <a:r>
              <a:rPr lang="ru-RU" sz="1400" b="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400" kern="100" dirty="0">
              <a:latin typeface="Times New Roman" panose="02020603050405020304" pitchFamily="18" charset="0"/>
              <a:ea typeface="Calibri" panose="020F0502020204030204" pitchFamily="34" charset="0"/>
              <a:cs typeface="Times New Roman" panose="02020603050405020304" pitchFamily="18" charset="0"/>
            </a:endParaRPr>
          </a:p>
          <a:p>
            <a:endParaRPr lang="ru-RU" sz="14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262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FADA643-302D-BE42-91D0-C3829D226F5E}"/>
              </a:ext>
            </a:extLst>
          </p:cNvPr>
          <p:cNvSpPr txBox="1"/>
          <p:nvPr/>
        </p:nvSpPr>
        <p:spPr>
          <a:xfrm>
            <a:off x="877824" y="466344"/>
            <a:ext cx="10451592" cy="1222835"/>
          </a:xfrm>
          <a:prstGeom prst="rect">
            <a:avLst/>
          </a:prstGeom>
          <a:noFill/>
        </p:spPr>
        <p:txBody>
          <a:bodyPr wrap="square">
            <a:spAutoFit/>
          </a:bodyPr>
          <a:lstStyle/>
          <a:p>
            <a:pPr>
              <a:lnSpc>
                <a:spcPct val="107000"/>
              </a:lnSpc>
              <a:spcAft>
                <a:spcPts val="800"/>
              </a:spcAft>
            </a:pPr>
            <a:r>
              <a:rPr lang="kk-KZ" sz="32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Дамыту жоспары үш кезеңде жүзеге асырырылады. </a:t>
            </a:r>
          </a:p>
          <a:p>
            <a:pPr>
              <a:lnSpc>
                <a:spcPct val="107000"/>
              </a:lnSpc>
              <a:spcAft>
                <a:spcPts val="800"/>
              </a:spcAft>
            </a:pPr>
            <a:r>
              <a:rPr lang="kk-KZ" sz="3200" b="1"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kk-KZ" sz="32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 кезең – дайындық</a:t>
            </a:r>
            <a:endParaRPr lang="ru-RU" sz="32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9C22656A-7F57-6E1D-6617-90D8CEE2202C}"/>
              </a:ext>
            </a:extLst>
          </p:cNvPr>
          <p:cNvSpPr txBox="1"/>
          <p:nvPr/>
        </p:nvSpPr>
        <p:spPr>
          <a:xfrm>
            <a:off x="914400" y="1292505"/>
            <a:ext cx="8906256" cy="3898375"/>
          </a:xfrm>
          <a:prstGeom prst="rect">
            <a:avLst/>
          </a:prstGeom>
          <a:noFill/>
        </p:spPr>
        <p:txBody>
          <a:bodyPr wrap="square">
            <a:spAutoFit/>
          </a:bodyPr>
          <a:lstStyle/>
          <a:p>
            <a:pPr>
              <a:lnSpc>
                <a:spcPct val="107000"/>
              </a:lnSpc>
              <a:spcAft>
                <a:spcPts val="800"/>
              </a:spcAft>
            </a:pPr>
            <a:endParaRPr lang="kk-KZ" sz="1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kk-KZ" sz="1400" kern="1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Балабақшаның мүмкіндіктерін және команданың тапсырмаларды орындауға дайындығын анықтау:</a:t>
            </a:r>
            <a:endParaRPr lang="ru-RU"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1. Мәселелерді талдау, әлеуметтік тапсырысқа сәйкес технологиялар мен даму механизмін таңдау.</a:t>
            </a:r>
            <a:endParaRPr lang="ru-RU"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2. балабақшаны басқару жүйесін құру (Мемлекеттік білім стандартын іске асыру үшін психологиялық-педагогикалық жағдайларды қамтамасыз ету саласында педагогтардың біліктілігін арттыруға бағытталған іс-шараларды ұйымдастыру</a:t>
            </a:r>
            <a:endParaRPr lang="ru-RU"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3. Дамудың барлық стратегиялық бағыттары бойынша дамуды жоспарлау, бағдарламалау.</a:t>
            </a:r>
            <a:endParaRPr lang="ru-RU"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4. Балабақшаны дамытуды жүзеге асырудың материалдық-техникалық шарттарының сақталуын қамтамасыз ету; - санитарлық-эпидемиологиялық ережелер мен нормаларды сақтау; </a:t>
            </a: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 өрт қауіпсіздігі ережелерін сақтау; материалдық-техникалық қамтамасыз ету. Әдістемелік материалды, компьютерлік, спорттық, ойын жабдықтарын алуды ұйымдастыру.</a:t>
            </a:r>
            <a:endParaRPr lang="ru-RU"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0460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48BF414-C5BF-546B-682D-E9078B61A8B7}"/>
              </a:ext>
            </a:extLst>
          </p:cNvPr>
          <p:cNvSpPr txBox="1"/>
          <p:nvPr/>
        </p:nvSpPr>
        <p:spPr>
          <a:xfrm>
            <a:off x="877824" y="794802"/>
            <a:ext cx="9610344" cy="593304"/>
          </a:xfrm>
          <a:prstGeom prst="rect">
            <a:avLst/>
          </a:prstGeom>
          <a:noFill/>
        </p:spPr>
        <p:txBody>
          <a:bodyPr wrap="square">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kk-KZ" sz="3200" b="1" i="0" u="none" strike="noStrike" kern="1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II кезең – практикалық </a:t>
            </a:r>
            <a:endParaRPr kumimoji="0" lang="ru-RU" sz="3200" b="1" i="0" u="none" strike="noStrike" kern="1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497AA4F5-0F63-9E04-F490-608D4D80FA9D}"/>
              </a:ext>
            </a:extLst>
          </p:cNvPr>
          <p:cNvSpPr txBox="1"/>
          <p:nvPr/>
        </p:nvSpPr>
        <p:spPr>
          <a:xfrm>
            <a:off x="1444752" y="1865376"/>
            <a:ext cx="8010144" cy="3308150"/>
          </a:xfrm>
          <a:prstGeom prst="rect">
            <a:avLst/>
          </a:prstGeom>
          <a:noFill/>
        </p:spPr>
        <p:txBody>
          <a:bodyPr wrap="square">
            <a:spAutoFit/>
          </a:bodyPr>
          <a:lstStyle/>
          <a:p>
            <a:pPr marL="342900" lvl="0" indent="-342900">
              <a:lnSpc>
                <a:spcPct val="107000"/>
              </a:lnSpc>
              <a:buFont typeface="+mj-lt"/>
              <a:buAutoNum type="arabicPeriod"/>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Білім беруді ұйымдастыруды дамыту, қызмет етуді оңтайландыру. Жоспарлау. </a:t>
            </a:r>
            <a:endParaRPr lang="ru-RU"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Балабақша өмірінің барлық деңгейінде жоспарды жүзеге асыру. Бақшаның өзін-өзі дамыту механизмдерін іске қосу. </a:t>
            </a:r>
          </a:p>
          <a:p>
            <a:pPr marL="342900" lvl="0" indent="-342900">
              <a:lnSpc>
                <a:spcPct val="107000"/>
              </a:lnSpc>
              <a:buFont typeface="+mj-lt"/>
              <a:buAutoNum type="arabicPeriod"/>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2. Оқу үрдісі мен кеңістігінің нәтижесін қадағалау, оны дер кезінде реттеу. 3. Ұсынылатын білім беру қызметтерінің сұранысы мен сапасын бақылау негізінде сапа менеджменті жүйесін құру. Дөңгелек үстел: «Баланың балабақшаға бейімделуі»; «Мектеп жасына дейінгі баланың сөйлеу және ақыл-ой белсенділігін арттыру үшін балалармен жұмыс жасауда инновациялық технологияларды қолдану»; «Отбасы мен балабақшадағы баланы дамытудың бірыңғай кеңістігі». ЕБҚ балалары бар ата-аналарға үйде білім беру ортасын ұйымдастыруға көмек көрсету.</a:t>
            </a:r>
            <a:endParaRPr lang="ru-RU"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kk-KZ" sz="1400" b="1" kern="100" dirty="0">
                <a:effectLst/>
                <a:latin typeface="Times New Roman" panose="02020603050405020304" pitchFamily="18" charset="0"/>
                <a:ea typeface="Calibri" panose="020F0502020204030204" pitchFamily="34" charset="0"/>
                <a:cs typeface="Times New Roman" panose="02020603050405020304" pitchFamily="18" charset="0"/>
              </a:rPr>
              <a:t>Кеңестер: </a:t>
            </a: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Балаларды шынықтыру және аурудың алдын алу; Мектеп жасына дейінгі балаларға релаксация әдістерін қолдану; Білім беруді дамытуды қамтамасыз ететін жаңа тәсілдер.</a:t>
            </a:r>
            <a:endParaRPr lang="ru-RU"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kk-KZ" sz="1400" kern="100" dirty="0">
                <a:effectLst/>
                <a:latin typeface="Times New Roman" panose="02020603050405020304" pitchFamily="18" charset="0"/>
                <a:ea typeface="Calibri" panose="020F0502020204030204" pitchFamily="34" charset="0"/>
                <a:cs typeface="Times New Roman" panose="02020603050405020304" pitchFamily="18" charset="0"/>
              </a:rPr>
              <a:t>Келешекте әзірленген жобаларды жүзеге асыру үшін «Педагогикалық тәжірибе мектебі» «Ертегілер әлемі», «Әжемнің ертегісі                                                                                                                                                                                                                                                                                                                         », «Сиқырлы тақта», «Алғашқы ұстаз ана-ата» және т.б. шығармашылық шағын топтар құру. </a:t>
            </a:r>
            <a:endParaRPr lang="ru-RU"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9506702"/>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1126</TotalTime>
  <Words>1791</Words>
  <Application>Microsoft Office PowerPoint</Application>
  <PresentationFormat>Широкоэкранный</PresentationFormat>
  <Paragraphs>119</Paragraphs>
  <Slides>16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Calibri</vt:lpstr>
      <vt:lpstr>Times New Roman</vt:lpstr>
      <vt:lpstr>Trebuchet MS</vt:lpstr>
      <vt:lpstr>Wingdings 3</vt:lpstr>
      <vt:lpstr>Аспект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100</cp:revision>
  <cp:lastPrinted>2023-07-14T06:43:04Z</cp:lastPrinted>
  <dcterms:created xsi:type="dcterms:W3CDTF">2023-06-26T04:02:30Z</dcterms:created>
  <dcterms:modified xsi:type="dcterms:W3CDTF">2023-07-26T11:16:11Z</dcterms:modified>
</cp:coreProperties>
</file>