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1" r:id="rId4"/>
    <p:sldId id="282" r:id="rId5"/>
    <p:sldId id="278" r:id="rId6"/>
    <p:sldId id="279" r:id="rId7"/>
    <p:sldId id="268" r:id="rId8"/>
    <p:sldId id="270" r:id="rId9"/>
    <p:sldId id="266" r:id="rId10"/>
    <p:sldId id="258" r:id="rId11"/>
    <p:sldId id="27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80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3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E712-33D1-45AD-8222-5ACB6DF48B31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A2F3-826A-4BFC-BADB-E6F6CF406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178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E712-33D1-45AD-8222-5ACB6DF48B31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A2F3-826A-4BFC-BADB-E6F6CF406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0629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E712-33D1-45AD-8222-5ACB6DF48B31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A2F3-826A-4BFC-BADB-E6F6CF406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1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3070" y="634049"/>
            <a:ext cx="8304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ctr">
              <a:buNone/>
            </a:pPr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Ұлытау облысы білім басқармасының Жезқазған қаласы білім бөлімінің «Айсұлу» бөбекжайы  КМҚК</a:t>
            </a:r>
            <a:br>
              <a:rPr 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A2438-EB09-4338-B566-35DFAC70FEBB}"/>
              </a:ext>
            </a:extLst>
          </p:cNvPr>
          <p:cNvSpPr txBox="1"/>
          <p:nvPr/>
        </p:nvSpPr>
        <p:spPr>
          <a:xfrm>
            <a:off x="690330" y="2330576"/>
            <a:ext cx="67656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86815">
              <a:tabLst>
                <a:tab pos="581660"/>
                <a:tab pos="1163320"/>
                <a:tab pos="1744980"/>
                <a:tab pos="2326640"/>
                <a:tab pos="2908300"/>
                <a:tab pos="3489960"/>
                <a:tab pos="4071620"/>
                <a:tab pos="4653280"/>
                <a:tab pos="5234940"/>
                <a:tab pos="5816600"/>
                <a:tab pos="6398260"/>
                <a:tab pos="6979920"/>
                <a:tab pos="7561580"/>
                <a:tab pos="8143240"/>
                <a:tab pos="8724900"/>
                <a:tab pos="9306560"/>
              </a:tabLst>
            </a:pP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18.temirtau-sadik.kz/images/novosti/2018/23.06.2018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269" y="822959"/>
            <a:ext cx="1737360" cy="170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177" y="3105835"/>
            <a:ext cx="8464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Балабақшадағы консультативтік пункт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2FA1B-4B01-AB2D-DEFE-E62639567AE3}"/>
              </a:ext>
            </a:extLst>
          </p:cNvPr>
          <p:cNvSpPr txBox="1"/>
          <p:nvPr/>
        </p:nvSpPr>
        <p:spPr>
          <a:xfrm>
            <a:off x="2133600" y="1352550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КГКП «Ясли-сад «Айсұлу» отдела образования города Жезказгана управления образования области </a:t>
            </a:r>
            <a:r>
              <a:rPr lang="kk-KZ" b="1">
                <a:latin typeface="Times New Roman" panose="02020603050405020304" pitchFamily="18" charset="0"/>
                <a:cs typeface="Times New Roman" panose="02020603050405020304" pitchFamily="18" charset="0"/>
              </a:rPr>
              <a:t> Ұлытау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FD839-AABE-A6D6-9E37-C55A142462E2}"/>
              </a:ext>
            </a:extLst>
          </p:cNvPr>
          <p:cNvSpPr txBox="1"/>
          <p:nvPr/>
        </p:nvSpPr>
        <p:spPr>
          <a:xfrm>
            <a:off x="3905249" y="3730584"/>
            <a:ext cx="5272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Консультативный</a:t>
            </a:r>
            <a:r>
              <a:rPr lang="ru-RU" sz="20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sz="2000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5131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20A48A-0596-4234-3D43-77DC2C0EE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8803" y="-200023"/>
            <a:ext cx="4848225" cy="6543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EA661A-F42C-6000-1409-591DF81BA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606363"/>
            <a:ext cx="3160517" cy="4803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93238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13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32413-09C2-C283-D270-AB0A57C6F7A9}"/>
              </a:ext>
            </a:extLst>
          </p:cNvPr>
          <p:cNvSpPr txBox="1"/>
          <p:nvPr/>
        </p:nvSpPr>
        <p:spPr>
          <a:xfrm>
            <a:off x="2540000" y="456343"/>
            <a:ext cx="7438571" cy="77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39EC8-A7E2-B973-AEF4-2460A34CEC0C}"/>
              </a:ext>
            </a:extLst>
          </p:cNvPr>
          <p:cNvSpPr txBox="1"/>
          <p:nvPr/>
        </p:nvSpPr>
        <p:spPr>
          <a:xfrm>
            <a:off x="5178576" y="191286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29AEF54-17A2-BCB9-D17F-48191CD28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5845"/>
              </p:ext>
            </p:extLst>
          </p:nvPr>
        </p:nvGraphicFramePr>
        <p:xfrm>
          <a:off x="1609447" y="907142"/>
          <a:ext cx="9744355" cy="568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871">
                  <a:extLst>
                    <a:ext uri="{9D8B030D-6E8A-4147-A177-3AD203B41FA5}">
                      <a16:colId xmlns:a16="http://schemas.microsoft.com/office/drawing/2014/main" val="2732191879"/>
                    </a:ext>
                  </a:extLst>
                </a:gridCol>
                <a:gridCol w="1948871">
                  <a:extLst>
                    <a:ext uri="{9D8B030D-6E8A-4147-A177-3AD203B41FA5}">
                      <a16:colId xmlns:a16="http://schemas.microsoft.com/office/drawing/2014/main" val="353229576"/>
                    </a:ext>
                  </a:extLst>
                </a:gridCol>
                <a:gridCol w="1948871">
                  <a:extLst>
                    <a:ext uri="{9D8B030D-6E8A-4147-A177-3AD203B41FA5}">
                      <a16:colId xmlns:a16="http://schemas.microsoft.com/office/drawing/2014/main" val="3446698252"/>
                    </a:ext>
                  </a:extLst>
                </a:gridCol>
                <a:gridCol w="1948871">
                  <a:extLst>
                    <a:ext uri="{9D8B030D-6E8A-4147-A177-3AD203B41FA5}">
                      <a16:colId xmlns:a16="http://schemas.microsoft.com/office/drawing/2014/main" val="2388857127"/>
                    </a:ext>
                  </a:extLst>
                </a:gridCol>
                <a:gridCol w="1948871">
                  <a:extLst>
                    <a:ext uri="{9D8B030D-6E8A-4147-A177-3AD203B41FA5}">
                      <a16:colId xmlns:a16="http://schemas.microsoft.com/office/drawing/2014/main" val="1049935728"/>
                    </a:ext>
                  </a:extLst>
                </a:gridCol>
              </a:tblGrid>
              <a:tr h="84071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ребенка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Домашний адрес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 СУСН/многодетная семья/ дети - инвалиды / родители инвалиды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835295917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Еламан Көркем Жандосқызы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18/10/21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Абая 83-6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төртінші бала,многоденая семья</a:t>
                      </a: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3301886669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Әділбек Айым Бақтыкелдіқызы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8/5/20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Жанайдар батыр 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5-ші бала, 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2937184333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Қайратбек Жантөре Асхатұлы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30/7/21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СарыАрқа 6-52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4-ші бала, көпбалалы отбасы</a:t>
                      </a: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573962884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Тулеубай Айтуар Муратұлы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26/3/19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Алашахана 28- 92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2-ші бала</a:t>
                      </a: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136852037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Тулкибай Томирис Шынболатқызы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8/1/21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Пугачев 34-2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2-ші бала</a:t>
                      </a: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634210212"/>
                  </a:ext>
                </a:extLst>
              </a:tr>
              <a:tr h="36397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 Көзайым Мақсатқызы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4/8/21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Уалиханова 23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5-ші бала, 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2362368049"/>
                  </a:ext>
                </a:extLst>
              </a:tr>
              <a:tr h="36397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Біркен Әмина Шыңғысқызы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Абая 91-46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3-ші бала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3602966451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Мұхамбетқали Ернияз Ғалымжанұлы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Жангельдина 51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5-ші бала, 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2531967403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Айтқұл Қасымхан Жанабаевич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21.02.2020 ж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Тілеулі батыр -100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2220398717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Айтқұл Әбу-Насыр Азаматұлы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07.12.2021 ж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Тайжана 33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3-ші бала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685458854"/>
                  </a:ext>
                </a:extLst>
              </a:tr>
              <a:tr h="36397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Уәлихан Айша Жасұланқызы 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1/12/21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Асылбекова 84-96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2443586473"/>
                  </a:ext>
                </a:extLst>
              </a:tr>
              <a:tr h="24982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Багдат Әсия Русланқызы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2/7/21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Асылбекова 88/2-31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696563402"/>
                  </a:ext>
                </a:extLst>
              </a:tr>
              <a:tr h="3680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Сағадулла Айлин Азаматқызы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15/5/21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Гоголя 12-6</a:t>
                      </a:r>
                    </a:p>
                  </a:txBody>
                  <a:tcPr marL="4342" marR="4342" marT="10421" marB="10421" anchor="ctr"/>
                </a:tc>
                <a:tc>
                  <a:txBody>
                    <a:bodyPr vert="horz" wrap="square"/>
                    <a:lstStyle/>
                    <a:p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көпбалалы отбасы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" marR="4342" marT="10421" marB="10421" anchor="ctr"/>
                </a:tc>
                <a:extLst>
                  <a:ext uri="{0D108BD9-81ED-4DB2-BD59-A6C34878D82A}">
                    <a16:rowId xmlns:a16="http://schemas.microsoft.com/office/drawing/2014/main" val="17263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24821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F04FEF-4D87-AB70-9F16-01236BA83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20" y="612934"/>
            <a:ext cx="8240780" cy="57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528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020732-AAC8-DE5D-EEC5-22CBDCED3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18" y="463732"/>
            <a:ext cx="5508569" cy="59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996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EFDEB-96AF-90A6-E7F4-8AAA8C6F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19" y="725714"/>
            <a:ext cx="7244236" cy="54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300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FAA45-2956-EB45-BDC3-19BA7111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786190"/>
            <a:ext cx="6531429" cy="54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788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D052A9-6E0C-58F4-E750-84619867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6" y="1122363"/>
            <a:ext cx="7045476" cy="4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913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2DEDC-556F-B433-AFF4-AA47F37B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95" y="725714"/>
            <a:ext cx="6864048" cy="5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37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DDD714-12A2-D796-D591-BA23CB72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25" y="755952"/>
            <a:ext cx="6773332" cy="56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837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0752" y="2329841"/>
            <a:ext cx="462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E365F-C2D8-92D0-8C29-BD1480BF97BF}"/>
              </a:ext>
            </a:extLst>
          </p:cNvPr>
          <p:cNvSpPr txBox="1"/>
          <p:nvPr/>
        </p:nvSpPr>
        <p:spPr>
          <a:xfrm>
            <a:off x="3014663" y="3130034"/>
            <a:ext cx="85582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азарларыңызға рақмет!!!</a:t>
            </a:r>
            <a:endParaRPr lang="ru-RU" sz="4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624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821D5-2188-79D9-AEB6-121B5EF20B0C}"/>
              </a:ext>
            </a:extLst>
          </p:cNvPr>
          <p:cNvSpPr txBox="1"/>
          <p:nvPr/>
        </p:nvSpPr>
        <p:spPr>
          <a:xfrm>
            <a:off x="1400175" y="190500"/>
            <a:ext cx="10315576" cy="640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2000" b="1" kern="180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Консультативт</a:t>
            </a:r>
            <a:r>
              <a:rPr lang="kk-KZ" sz="2000" b="1" kern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ік</a:t>
            </a:r>
            <a:r>
              <a:rPr lang="ru-RU" sz="2000" b="1" kern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пункт</a:t>
            </a:r>
            <a:endParaRPr lang="ru-RU" sz="105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err="1">
                <a:solidFill>
                  <a:srgbClr val="E250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Мектепке дейінгі мекемеге балалары келмейтін</a:t>
            </a:r>
            <a:br>
              <a:rPr lang="ru-RU" sz="1800" b="1" i="1" err="1">
                <a:solidFill>
                  <a:srgbClr val="E250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err="1">
                <a:solidFill>
                  <a:srgbClr val="E250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ата-аналарға консульта</a:t>
            </a:r>
            <a:r>
              <a:rPr lang="kk-KZ" sz="1800" b="1" i="1">
                <a:solidFill>
                  <a:srgbClr val="E250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тивтік</a:t>
            </a:r>
            <a:r>
              <a:rPr lang="ru-RU" sz="1800" b="1" i="1">
                <a:solidFill>
                  <a:srgbClr val="E2504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кеңес</a:t>
            </a:r>
            <a:br>
              <a:rPr lang="ru-RU" sz="1800" b="1">
                <a:solidFill>
                  <a:srgbClr val="5C5C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>
                <a:solidFill>
                  <a:srgbClr val="5C5C5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Құрметті ата-аналар!</a:t>
            </a:r>
            <a:br>
              <a:rPr lang="ru-RU" sz="1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kk-KZ" sz="1000">
                <a:solidFill>
                  <a:srgbClr val="5C5C5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Ұлытау  облысы білім басқармасының Жезқазған қаласы білім бөлімінің « Айсұлу» бөбекжайы КМҚК мектепке дейінгі мекемеге балалары келмейтін ата-аналарға арналған Консультативтік кеңес пункті  ашылып, жұмыс жасайтынын хабарлайды. Егер сіздің балаңыз балабақшаға келмейді, бірақ сізде баланы тәрбиелеу мен оқытуға , баланы дамытуға , баланың денсаулығын нығайтуға қажетті сұрақтар туындаған жағдайда ,сіз балабақша меңгерушісінен, әдіскер, психолог,  логопед,  дефектолог, музыка жетекшісі, бейнелеу мұғалімі, тәрбиешілер,медбикеден консультативтік пункітінен кеңестер мен практикалық көмек алуыңызға болады.</a:t>
            </a: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kk-KZ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kk-KZ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kk-K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br>
              <a:rPr lang="kk-K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26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821D5-2188-79D9-AEB6-121B5EF20B0C}"/>
              </a:ext>
            </a:extLst>
          </p:cNvPr>
          <p:cNvSpPr txBox="1"/>
          <p:nvPr/>
        </p:nvSpPr>
        <p:spPr>
          <a:xfrm>
            <a:off x="2847975" y="295274"/>
            <a:ext cx="7915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  пункті туралы ереже</a:t>
            </a:r>
            <a:endParaRPr lang="ru-RU" sz="2000" b="1" i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9D8BEB-BD0B-B705-20EB-5F259F9C5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6" y="723899"/>
            <a:ext cx="3877563" cy="562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522D70-8221-4397-94F2-18532BA27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742949"/>
            <a:ext cx="3543300" cy="55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D8AF5C-740F-9714-9DFE-5EB1E1672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52475"/>
            <a:ext cx="36195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24364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821D5-2188-79D9-AEB6-121B5EF20B0C}"/>
              </a:ext>
            </a:extLst>
          </p:cNvPr>
          <p:cNvSpPr txBox="1"/>
          <p:nvPr/>
        </p:nvSpPr>
        <p:spPr>
          <a:xfrm>
            <a:off x="1285875" y="295274"/>
            <a:ext cx="4343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  пункт  бұйрық</a:t>
            </a:r>
            <a:endParaRPr lang="ru-RU" sz="2000" b="1" i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3C562-201F-C360-47C6-FE599F34A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1" y="764233"/>
            <a:ext cx="3971924" cy="562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142AAB-906A-7CB3-63E9-20D9727C2BDC}"/>
              </a:ext>
            </a:extLst>
          </p:cNvPr>
          <p:cNvSpPr txBox="1"/>
          <p:nvPr/>
        </p:nvSpPr>
        <p:spPr>
          <a:xfrm>
            <a:off x="6257924" y="95250"/>
            <a:ext cx="337185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Ақпарат</a:t>
            </a:r>
            <a:endParaRPr lang="ru-RU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6BBB2-624B-90F5-E438-FB071495D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624289"/>
            <a:ext cx="4429125" cy="574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08796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821D5-2188-79D9-AEB6-121B5EF20B0C}"/>
              </a:ext>
            </a:extLst>
          </p:cNvPr>
          <p:cNvSpPr txBox="1"/>
          <p:nvPr/>
        </p:nvSpPr>
        <p:spPr>
          <a:xfrm>
            <a:off x="1400175" y="190500"/>
            <a:ext cx="10315576" cy="58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br>
              <a:rPr lang="kk-KZ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7D59-0A6E-F6F0-4BB7-BAF5FCD0CEBA}"/>
              </a:ext>
            </a:extLst>
          </p:cNvPr>
          <p:cNvSpPr txBox="1"/>
          <p:nvPr/>
        </p:nvSpPr>
        <p:spPr>
          <a:xfrm>
            <a:off x="1562101" y="771525"/>
            <a:ext cx="10201274" cy="482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 тізімі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кеңес беру нүктесі: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Консультациялық пункт туралы ереже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2.Кеңес орталығын ашуға тапсырыс беру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3. Балаларды және олардың ата-аналарын консультациялық орталыққа қабылдау туралы бұйрық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4. Консультациялық орталыққа баруға рұқсат алу үшін ата-аналардың өтініштері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5. Мектепке дейінгі білім беру ұйымының мамандары оқу жылына әзірлейтін және оның басшысы бекітетін балалармен және ата-аналармен (заңды өкілдермен) тәрбие іс-шараларын өткізу жоспары. Оқу жылы ішінде ата-аналардың (заңды өкілдердің) өтініші бойынша құжатқа өзгерістер енгізілуі мүмкін;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6. Жылдық нәтижелер туралы есеп;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7. Консультациялық орталықтың жұмысын есепке алу журналы;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8. Консультацияларға, шеберлік сабақтарына, тренингтерге қатысу журналы;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9. Консультациялық орталықтың жұмыс кестесі;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10. Ата-ана (заңды өкіл) мен мектепке дейінгі білім беру мекемесінің басшысы арасындағы келісім;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11. Мектепке дейінгі тәрбиемен қамтылмаған балалардың деректер банкі.</a:t>
            </a:r>
            <a:endParaRPr lang="ru-RU" sz="1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492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148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821D5-2188-79D9-AEB6-121B5EF20B0C}"/>
              </a:ext>
            </a:extLst>
          </p:cNvPr>
          <p:cNvSpPr txBox="1"/>
          <p:nvPr/>
        </p:nvSpPr>
        <p:spPr>
          <a:xfrm>
            <a:off x="1400175" y="190500"/>
            <a:ext cx="10315576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7D59-0A6E-F6F0-4BB7-BAF5FCD0CEBA}"/>
              </a:ext>
            </a:extLst>
          </p:cNvPr>
          <p:cNvSpPr txBox="1"/>
          <p:nvPr/>
        </p:nvSpPr>
        <p:spPr>
          <a:xfrm>
            <a:off x="619126" y="190500"/>
            <a:ext cx="10201274" cy="739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endParaRPr 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AF6E1-5430-9B43-424E-805ACE6AB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4" y="589697"/>
            <a:ext cx="4257676" cy="5801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89D61D-9925-8B3B-B3DA-3E501C57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63" y="609599"/>
            <a:ext cx="4028928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407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1C533-4A91-5A77-5CF9-1A4C0C1FB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257300"/>
            <a:ext cx="4095751" cy="53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D2320-CC97-4E60-CF5C-74E3AA51D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4" y="1209675"/>
            <a:ext cx="4219576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19BA22-890F-75A1-8F19-FE50291401F2}"/>
              </a:ext>
            </a:extLst>
          </p:cNvPr>
          <p:cNvSpPr txBox="1"/>
          <p:nvPr/>
        </p:nvSpPr>
        <p:spPr>
          <a:xfrm>
            <a:off x="1200150" y="390526"/>
            <a:ext cx="472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РАБОТЫ КОНСУЛЬТАЦИОННЫХ ПУНКТОВ ДЛЯ РОДИТЕЛЕЙ ДЕТЕЙ, НЕ ПОСЕЩАЮЩИХ ДОШКОЛЬНЫЕ ОРГАНИЗАЦИИ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2C0B8-544F-5C07-8627-70A5A2D27F30}"/>
              </a:ext>
            </a:extLst>
          </p:cNvPr>
          <p:cNvSpPr txBox="1"/>
          <p:nvPr/>
        </p:nvSpPr>
        <p:spPr>
          <a:xfrm>
            <a:off x="6610350" y="247651"/>
            <a:ext cx="5314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КОНСУЛЬТАЦИОННЫХ ПУНКТОВ ПО ОРГАНИЗАЦИИ РАБОТЫ С РОДИТЕЛЯМИ ДЕТЕЙ, КОТОРЫЕ НЕ ОХВАЧЕНЫ ДОШКОЛЬНЫМ ВОСПИТАНИЕМ И ОБУЧЕНИЕМ</a:t>
            </a:r>
          </a:p>
        </p:txBody>
      </p:sp>
    </p:spTree>
    <p:extLst>
      <p:ext uri="{BB962C8B-B14F-4D97-AF65-F5344CB8AC3E}">
        <p14:creationId xmlns:p14="http://schemas.microsoft.com/office/powerpoint/2010/main" val="16128138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E7EC3-B78F-306F-B5F9-61A4EC2D8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7785" y="-864670"/>
            <a:ext cx="5282158" cy="91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312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ы презентаций &quot;Разноцветные с уголко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440" y="-139148"/>
            <a:ext cx="12414068" cy="69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2525" y="238126"/>
            <a:ext cx="1047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/>
              <a:t>.</a:t>
            </a:r>
            <a:endParaRPr lang="ru-RU"/>
          </a:p>
        </p:txBody>
      </p:sp>
      <p:sp>
        <p:nvSpPr>
          <p:cNvPr id="10" name="AutoShape 2" descr="blob:https://web.whatsapp.com/657eb1ad-909f-4328-a871-a917f3c521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FD80D-AD6A-756A-8AC7-75D3A0E8E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659606"/>
            <a:ext cx="8239125" cy="547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80728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35</Paragraphs>
  <Slides>19</Slides>
  <Notes>0</Notes>
  <TotalTime>836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пк</dc:creator>
  <cp:lastModifiedBy>User</cp:lastModifiedBy>
  <cp:revision>127</cp:revision>
  <dcterms:created xsi:type="dcterms:W3CDTF">2022-04-20T08:54:36Z</dcterms:created>
  <dcterms:modified xsi:type="dcterms:W3CDTF">2024-05-20T10:51:29Z</dcterms:modified>
</cp:coreProperties>
</file>